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4"/>
  </p:notesMasterIdLst>
  <p:handoutMasterIdLst>
    <p:handoutMasterId r:id="rId105"/>
  </p:handoutMasterIdLst>
  <p:sldIdLst>
    <p:sldId id="277" r:id="rId2"/>
    <p:sldId id="270" r:id="rId3"/>
    <p:sldId id="399" r:id="rId4"/>
    <p:sldId id="300" r:id="rId5"/>
    <p:sldId id="328" r:id="rId6"/>
    <p:sldId id="279" r:id="rId7"/>
    <p:sldId id="649" r:id="rId8"/>
    <p:sldId id="357" r:id="rId9"/>
    <p:sldId id="650" r:id="rId10"/>
    <p:sldId id="413" r:id="rId11"/>
    <p:sldId id="508" r:id="rId12"/>
    <p:sldId id="512" r:id="rId13"/>
    <p:sldId id="536" r:id="rId14"/>
    <p:sldId id="517" r:id="rId15"/>
    <p:sldId id="519" r:id="rId16"/>
    <p:sldId id="521" r:id="rId17"/>
    <p:sldId id="593" r:id="rId18"/>
    <p:sldId id="524" r:id="rId19"/>
    <p:sldId id="530" r:id="rId20"/>
    <p:sldId id="596" r:id="rId21"/>
    <p:sldId id="651" r:id="rId22"/>
    <p:sldId id="419" r:id="rId23"/>
    <p:sldId id="420" r:id="rId24"/>
    <p:sldId id="421" r:id="rId25"/>
    <p:sldId id="652" r:id="rId26"/>
    <p:sldId id="424" r:id="rId27"/>
    <p:sldId id="567" r:id="rId28"/>
    <p:sldId id="465" r:id="rId29"/>
    <p:sldId id="495" r:id="rId30"/>
    <p:sldId id="491" r:id="rId31"/>
    <p:sldId id="498" r:id="rId32"/>
    <p:sldId id="501" r:id="rId33"/>
    <p:sldId id="516" r:id="rId34"/>
    <p:sldId id="653" r:id="rId35"/>
    <p:sldId id="537" r:id="rId36"/>
    <p:sldId id="541" r:id="rId37"/>
    <p:sldId id="544" r:id="rId38"/>
    <p:sldId id="547" r:id="rId39"/>
    <p:sldId id="540" r:id="rId40"/>
    <p:sldId id="553" r:id="rId41"/>
    <p:sldId id="556" r:id="rId42"/>
    <p:sldId id="557" r:id="rId43"/>
    <p:sldId id="559" r:id="rId44"/>
    <p:sldId id="560" r:id="rId45"/>
    <p:sldId id="548" r:id="rId46"/>
    <p:sldId id="550" r:id="rId47"/>
    <p:sldId id="563" r:id="rId48"/>
    <p:sldId id="552" r:id="rId49"/>
    <p:sldId id="561" r:id="rId50"/>
    <p:sldId id="492" r:id="rId51"/>
    <p:sldId id="654" r:id="rId52"/>
    <p:sldId id="496" r:id="rId53"/>
    <p:sldId id="565" r:id="rId54"/>
    <p:sldId id="566" r:id="rId55"/>
    <p:sldId id="572" r:id="rId56"/>
    <p:sldId id="573" r:id="rId57"/>
    <p:sldId id="513" r:id="rId58"/>
    <p:sldId id="575" r:id="rId59"/>
    <p:sldId id="577" r:id="rId60"/>
    <p:sldId id="578" r:id="rId61"/>
    <p:sldId id="580" r:id="rId62"/>
    <p:sldId id="583" r:id="rId63"/>
    <p:sldId id="584" r:id="rId64"/>
    <p:sldId id="585" r:id="rId65"/>
    <p:sldId id="586" r:id="rId66"/>
    <p:sldId id="590" r:id="rId67"/>
    <p:sldId id="591" r:id="rId68"/>
    <p:sldId id="592" r:id="rId69"/>
    <p:sldId id="588" r:id="rId70"/>
    <p:sldId id="655" r:id="rId71"/>
    <p:sldId id="598" r:id="rId72"/>
    <p:sldId id="601" r:id="rId73"/>
    <p:sldId id="589" r:id="rId74"/>
    <p:sldId id="656" r:id="rId75"/>
    <p:sldId id="602" r:id="rId76"/>
    <p:sldId id="600" r:id="rId77"/>
    <p:sldId id="599" r:id="rId78"/>
    <p:sldId id="657" r:id="rId79"/>
    <p:sldId id="658" r:id="rId80"/>
    <p:sldId id="423" r:id="rId81"/>
    <p:sldId id="659" r:id="rId82"/>
    <p:sldId id="425" r:id="rId83"/>
    <p:sldId id="426" r:id="rId84"/>
    <p:sldId id="427" r:id="rId85"/>
    <p:sldId id="429" r:id="rId86"/>
    <p:sldId id="430" r:id="rId87"/>
    <p:sldId id="428" r:id="rId88"/>
    <p:sldId id="431" r:id="rId89"/>
    <p:sldId id="432" r:id="rId90"/>
    <p:sldId id="433" r:id="rId91"/>
    <p:sldId id="434" r:id="rId92"/>
    <p:sldId id="438" r:id="rId93"/>
    <p:sldId id="439" r:id="rId94"/>
    <p:sldId id="440" r:id="rId95"/>
    <p:sldId id="441" r:id="rId96"/>
    <p:sldId id="442" r:id="rId97"/>
    <p:sldId id="437" r:id="rId98"/>
    <p:sldId id="449" r:id="rId99"/>
    <p:sldId id="452" r:id="rId100"/>
    <p:sldId id="451" r:id="rId101"/>
    <p:sldId id="422" r:id="rId102"/>
    <p:sldId id="660"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2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4660"/>
  </p:normalViewPr>
  <p:slideViewPr>
    <p:cSldViewPr>
      <p:cViewPr varScale="1">
        <p:scale>
          <a:sx n="49" d="100"/>
          <a:sy n="49" d="100"/>
        </p:scale>
        <p:origin x="58" y="787"/>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30E395-57A8-49CD-A76C-C68D730CC12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925938AD-865E-4730-BAD5-D36BCE59B929}">
      <dgm:prSet phldrT="[Text]">
        <dgm:style>
          <a:lnRef idx="1">
            <a:schemeClr val="accent1"/>
          </a:lnRef>
          <a:fillRef idx="2">
            <a:schemeClr val="accent1"/>
          </a:fillRef>
          <a:effectRef idx="1">
            <a:schemeClr val="accent1"/>
          </a:effectRef>
          <a:fontRef idx="minor">
            <a:schemeClr val="dk1"/>
          </a:fontRef>
        </dgm:style>
      </dgm:prSet>
      <dgm:spPr/>
      <dgm:t>
        <a:bodyPr/>
        <a:lstStyle/>
        <a:p>
          <a:r>
            <a:rPr lang="en-US" dirty="0"/>
            <a:t>Word Embedding Association Test(WEAT):</a:t>
          </a:r>
        </a:p>
      </dgm:t>
    </dgm:pt>
    <dgm:pt modelId="{ECC97991-2265-4E04-9CC8-C676ADC5B8FD}" type="parTrans" cxnId="{CB276023-163E-47F9-883B-8084A8B80C80}">
      <dgm:prSet/>
      <dgm:spPr/>
      <dgm:t>
        <a:bodyPr/>
        <a:lstStyle/>
        <a:p>
          <a:endParaRPr lang="en-US"/>
        </a:p>
      </dgm:t>
    </dgm:pt>
    <dgm:pt modelId="{3E92E7C8-5D3E-4685-8060-A9CED0EBD859}" type="sibTrans" cxnId="{CB276023-163E-47F9-883B-8084A8B80C80}">
      <dgm:prSet/>
      <dgm:spPr/>
      <dgm:t>
        <a:bodyPr/>
        <a:lstStyle/>
        <a:p>
          <a:endParaRPr lang="en-US"/>
        </a:p>
      </dgm:t>
    </dgm:pt>
    <dgm:pt modelId="{EA845D1E-A916-4301-BC72-E56E63CA7910}">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A. </a:t>
          </a:r>
          <a:r>
            <a:rPr lang="en-US" dirty="0" err="1"/>
            <a:t>Caliskan</a:t>
          </a:r>
          <a:r>
            <a:rPr lang="en-US" dirty="0"/>
            <a:t>, J. J. Bryson, and A. Narayanan, </a:t>
          </a:r>
          <a:r>
            <a:rPr lang="en-US" b="1" dirty="0"/>
            <a:t>2017,</a:t>
          </a:r>
          <a:r>
            <a:rPr lang="en-US" dirty="0"/>
            <a:t>“Semantics derived automatically from language corpora contain human-like biases,”.</a:t>
          </a:r>
        </a:p>
      </dgm:t>
    </dgm:pt>
    <dgm:pt modelId="{74AD05D2-A116-4604-A699-62214C2F2F32}" type="parTrans" cxnId="{5292C23F-2A40-491B-9308-98FF736BAB9B}">
      <dgm:prSet/>
      <dgm:spPr/>
      <dgm:t>
        <a:bodyPr/>
        <a:lstStyle/>
        <a:p>
          <a:endParaRPr lang="en-US"/>
        </a:p>
      </dgm:t>
    </dgm:pt>
    <dgm:pt modelId="{988FF91B-E4EF-4778-9F23-170A0E315E94}" type="sibTrans" cxnId="{5292C23F-2A40-491B-9308-98FF736BAB9B}">
      <dgm:prSet/>
      <dgm:spPr/>
      <dgm:t>
        <a:bodyPr/>
        <a:lstStyle/>
        <a:p>
          <a:endParaRPr lang="en-US"/>
        </a:p>
      </dgm:t>
    </dgm:pt>
    <dgm:pt modelId="{42270BF6-3587-404F-B1C3-D78493DD40DB}">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Scoring Association Means of Word Embeddings(SAME):</a:t>
          </a:r>
        </a:p>
      </dgm:t>
    </dgm:pt>
    <dgm:pt modelId="{3F65BCC5-E3D0-47E7-A41A-67EA70DAFDAD}" type="parTrans" cxnId="{FAC3EF35-530C-40F6-BB51-3CDFBCC075C4}">
      <dgm:prSet/>
      <dgm:spPr/>
      <dgm:t>
        <a:bodyPr/>
        <a:lstStyle/>
        <a:p>
          <a:endParaRPr lang="en-US"/>
        </a:p>
      </dgm:t>
    </dgm:pt>
    <dgm:pt modelId="{E153113C-6DF0-4304-A121-2B1B2319E9A1}" type="sibTrans" cxnId="{FAC3EF35-530C-40F6-BB51-3CDFBCC075C4}">
      <dgm:prSet/>
      <dgm:spPr/>
      <dgm:t>
        <a:bodyPr/>
        <a:lstStyle/>
        <a:p>
          <a:endParaRPr lang="en-US"/>
        </a:p>
      </dgm:t>
    </dgm:pt>
    <dgm:pt modelId="{AADE009E-6E49-45E5-92B2-B9713DDB2DE0}">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u="none" strike="noStrike" baseline="0" dirty="0">
              <a:latin typeface="NimbusRomNo9L-ReguItal"/>
            </a:rPr>
            <a:t>S. Schröder, A. Schulz, P. </a:t>
          </a:r>
          <a:r>
            <a:rPr lang="en-US" b="0" i="0" u="none" strike="noStrike" baseline="0" dirty="0" err="1">
              <a:latin typeface="NimbusRomNo9L-ReguItal"/>
            </a:rPr>
            <a:t>Kenneweg</a:t>
          </a:r>
          <a:r>
            <a:rPr lang="en-US" b="0" i="0" u="none" strike="noStrike" baseline="0" dirty="0">
              <a:latin typeface="NimbusRomNo9L-ReguItal"/>
            </a:rPr>
            <a:t>, R. </a:t>
          </a:r>
          <a:r>
            <a:rPr lang="en-US" b="0" i="0" u="none" strike="noStrike" baseline="0" dirty="0" err="1">
              <a:latin typeface="NimbusRomNo9L-ReguItal"/>
            </a:rPr>
            <a:t>Feldhans</a:t>
          </a:r>
          <a:r>
            <a:rPr lang="en-US" b="0" i="0" u="none" strike="noStrike" baseline="0" dirty="0">
              <a:latin typeface="NimbusRomNo9L-ReguItal"/>
            </a:rPr>
            <a:t>, F. Hinder, and B. Hammer,</a:t>
          </a:r>
          <a:r>
            <a:rPr lang="en-US" b="1" i="0" u="none" strike="noStrike" baseline="0" dirty="0">
              <a:latin typeface="NimbusRomNo9L-ReguItal"/>
            </a:rPr>
            <a:t>2024</a:t>
          </a:r>
          <a:r>
            <a:rPr lang="en-US" b="0" i="0" u="none" strike="noStrike" baseline="0" dirty="0">
              <a:latin typeface="NimbusRomNo9L-ReguItal"/>
            </a:rPr>
            <a:t>,"Evaluating Metrics for Bias in Word Embeddings," .</a:t>
          </a:r>
          <a:endParaRPr lang="en-US" dirty="0"/>
        </a:p>
      </dgm:t>
    </dgm:pt>
    <dgm:pt modelId="{EE47B701-DEB4-4079-A5EC-76027023102C}" type="parTrans" cxnId="{B2033A35-ACEA-4883-A904-6714C6D3B872}">
      <dgm:prSet/>
      <dgm:spPr/>
      <dgm:t>
        <a:bodyPr/>
        <a:lstStyle/>
        <a:p>
          <a:endParaRPr lang="en-US"/>
        </a:p>
      </dgm:t>
    </dgm:pt>
    <dgm:pt modelId="{DCA1B299-17D4-49C8-A089-B98872BC0B03}" type="sibTrans" cxnId="{B2033A35-ACEA-4883-A904-6714C6D3B872}">
      <dgm:prSet/>
      <dgm:spPr/>
      <dgm:t>
        <a:bodyPr/>
        <a:lstStyle/>
        <a:p>
          <a:endParaRPr lang="en-US"/>
        </a:p>
      </dgm:t>
    </dgm:pt>
    <dgm:pt modelId="{7A49896E-FFE5-45D3-8686-552111E4027E}" type="pres">
      <dgm:prSet presAssocID="{4930E395-57A8-49CD-A76C-C68D730CC129}" presName="linear" presStyleCnt="0">
        <dgm:presLayoutVars>
          <dgm:dir/>
          <dgm:animLvl val="lvl"/>
          <dgm:resizeHandles val="exact"/>
        </dgm:presLayoutVars>
      </dgm:prSet>
      <dgm:spPr/>
    </dgm:pt>
    <dgm:pt modelId="{D4CF2CB4-840D-42B2-A2E0-CAD6DC5A6E16}" type="pres">
      <dgm:prSet presAssocID="{925938AD-865E-4730-BAD5-D36BCE59B929}" presName="parentLin" presStyleCnt="0"/>
      <dgm:spPr/>
    </dgm:pt>
    <dgm:pt modelId="{BBE4F120-66FF-44A8-86C5-5A4C17F8EA75}" type="pres">
      <dgm:prSet presAssocID="{925938AD-865E-4730-BAD5-D36BCE59B929}" presName="parentLeftMargin" presStyleLbl="node1" presStyleIdx="0" presStyleCnt="2"/>
      <dgm:spPr/>
    </dgm:pt>
    <dgm:pt modelId="{9A6378AD-CA4E-4BC6-B65F-6535B496E35D}" type="pres">
      <dgm:prSet presAssocID="{925938AD-865E-4730-BAD5-D36BCE59B929}" presName="parentText" presStyleLbl="node1" presStyleIdx="0" presStyleCnt="2" custLinFactNeighborX="671" custLinFactNeighborY="1645">
        <dgm:presLayoutVars>
          <dgm:chMax val="0"/>
          <dgm:bulletEnabled val="1"/>
        </dgm:presLayoutVars>
      </dgm:prSet>
      <dgm:spPr/>
    </dgm:pt>
    <dgm:pt modelId="{C1A59F8B-2012-46AD-9916-9456AC09C4C0}" type="pres">
      <dgm:prSet presAssocID="{925938AD-865E-4730-BAD5-D36BCE59B929}" presName="negativeSpace" presStyleCnt="0"/>
      <dgm:spPr/>
    </dgm:pt>
    <dgm:pt modelId="{DF113BB7-B072-4A0F-A079-17753F7689AF}" type="pres">
      <dgm:prSet presAssocID="{925938AD-865E-4730-BAD5-D36BCE59B929}" presName="childText" presStyleLbl="conFgAcc1" presStyleIdx="0" presStyleCnt="2">
        <dgm:presLayoutVars>
          <dgm:bulletEnabled val="1"/>
        </dgm:presLayoutVars>
      </dgm:prSet>
      <dgm:spPr/>
    </dgm:pt>
    <dgm:pt modelId="{B1B23D8B-2529-4DAA-B89F-CF22A9677E02}" type="pres">
      <dgm:prSet presAssocID="{3E92E7C8-5D3E-4685-8060-A9CED0EBD859}" presName="spaceBetweenRectangles" presStyleCnt="0"/>
      <dgm:spPr/>
    </dgm:pt>
    <dgm:pt modelId="{3DE5C71A-D8AB-4A6E-A096-00974616C44B}" type="pres">
      <dgm:prSet presAssocID="{42270BF6-3587-404F-B1C3-D78493DD40DB}" presName="parentLin" presStyleCnt="0"/>
      <dgm:spPr/>
    </dgm:pt>
    <dgm:pt modelId="{3DDECBEF-EE65-450C-BBE0-6209E91A6EB1}" type="pres">
      <dgm:prSet presAssocID="{42270BF6-3587-404F-B1C3-D78493DD40DB}" presName="parentLeftMargin" presStyleLbl="node1" presStyleIdx="0" presStyleCnt="2"/>
      <dgm:spPr/>
    </dgm:pt>
    <dgm:pt modelId="{2853DBAA-9BA4-40F9-8242-57B21FBA899B}" type="pres">
      <dgm:prSet presAssocID="{42270BF6-3587-404F-B1C3-D78493DD40DB}" presName="parentText" presStyleLbl="node1" presStyleIdx="1" presStyleCnt="2">
        <dgm:presLayoutVars>
          <dgm:chMax val="0"/>
          <dgm:bulletEnabled val="1"/>
        </dgm:presLayoutVars>
      </dgm:prSet>
      <dgm:spPr/>
    </dgm:pt>
    <dgm:pt modelId="{83A7BC40-8335-4B61-9E6A-C76B56D64A2C}" type="pres">
      <dgm:prSet presAssocID="{42270BF6-3587-404F-B1C3-D78493DD40DB}" presName="negativeSpace" presStyleCnt="0"/>
      <dgm:spPr/>
    </dgm:pt>
    <dgm:pt modelId="{E5F4CA2B-FD6F-401B-97B5-AA39526CB55B}" type="pres">
      <dgm:prSet presAssocID="{42270BF6-3587-404F-B1C3-D78493DD40DB}" presName="childText" presStyleLbl="conFgAcc1" presStyleIdx="1" presStyleCnt="2">
        <dgm:presLayoutVars>
          <dgm:bulletEnabled val="1"/>
        </dgm:presLayoutVars>
      </dgm:prSet>
      <dgm:spPr/>
    </dgm:pt>
  </dgm:ptLst>
  <dgm:cxnLst>
    <dgm:cxn modelId="{5056F317-CD26-4949-918D-5837BD29CC30}" type="presOf" srcId="{AADE009E-6E49-45E5-92B2-B9713DDB2DE0}" destId="{E5F4CA2B-FD6F-401B-97B5-AA39526CB55B}" srcOrd="0" destOrd="0" presId="urn:microsoft.com/office/officeart/2005/8/layout/list1"/>
    <dgm:cxn modelId="{272F061F-7F5D-4D48-83DB-BC29148EC032}" type="presOf" srcId="{42270BF6-3587-404F-B1C3-D78493DD40DB}" destId="{3DDECBEF-EE65-450C-BBE0-6209E91A6EB1}" srcOrd="0" destOrd="0" presId="urn:microsoft.com/office/officeart/2005/8/layout/list1"/>
    <dgm:cxn modelId="{33462D1F-E737-4AB3-920B-82A1197F39FC}" type="presOf" srcId="{925938AD-865E-4730-BAD5-D36BCE59B929}" destId="{9A6378AD-CA4E-4BC6-B65F-6535B496E35D}" srcOrd="1" destOrd="0" presId="urn:microsoft.com/office/officeart/2005/8/layout/list1"/>
    <dgm:cxn modelId="{CB276023-163E-47F9-883B-8084A8B80C80}" srcId="{4930E395-57A8-49CD-A76C-C68D730CC129}" destId="{925938AD-865E-4730-BAD5-D36BCE59B929}" srcOrd="0" destOrd="0" parTransId="{ECC97991-2265-4E04-9CC8-C676ADC5B8FD}" sibTransId="{3E92E7C8-5D3E-4685-8060-A9CED0EBD859}"/>
    <dgm:cxn modelId="{B2033A35-ACEA-4883-A904-6714C6D3B872}" srcId="{42270BF6-3587-404F-B1C3-D78493DD40DB}" destId="{AADE009E-6E49-45E5-92B2-B9713DDB2DE0}" srcOrd="0" destOrd="0" parTransId="{EE47B701-DEB4-4079-A5EC-76027023102C}" sibTransId="{DCA1B299-17D4-49C8-A089-B98872BC0B03}"/>
    <dgm:cxn modelId="{FAC3EF35-530C-40F6-BB51-3CDFBCC075C4}" srcId="{4930E395-57A8-49CD-A76C-C68D730CC129}" destId="{42270BF6-3587-404F-B1C3-D78493DD40DB}" srcOrd="1" destOrd="0" parTransId="{3F65BCC5-E3D0-47E7-A41A-67EA70DAFDAD}" sibTransId="{E153113C-6DF0-4304-A121-2B1B2319E9A1}"/>
    <dgm:cxn modelId="{F128AD3B-2889-4745-AB7B-26DA341846C0}" type="presOf" srcId="{42270BF6-3587-404F-B1C3-D78493DD40DB}" destId="{2853DBAA-9BA4-40F9-8242-57B21FBA899B}" srcOrd="1" destOrd="0" presId="urn:microsoft.com/office/officeart/2005/8/layout/list1"/>
    <dgm:cxn modelId="{5292C23F-2A40-491B-9308-98FF736BAB9B}" srcId="{925938AD-865E-4730-BAD5-D36BCE59B929}" destId="{EA845D1E-A916-4301-BC72-E56E63CA7910}" srcOrd="0" destOrd="0" parTransId="{74AD05D2-A116-4604-A699-62214C2F2F32}" sibTransId="{988FF91B-E4EF-4778-9F23-170A0E315E94}"/>
    <dgm:cxn modelId="{BDA7EE84-2F71-4AE6-979F-DB91417BC601}" type="presOf" srcId="{EA845D1E-A916-4301-BC72-E56E63CA7910}" destId="{DF113BB7-B072-4A0F-A079-17753F7689AF}" srcOrd="0" destOrd="0" presId="urn:microsoft.com/office/officeart/2005/8/layout/list1"/>
    <dgm:cxn modelId="{6376CFF3-ED54-4600-9449-8797A52BFECC}" type="presOf" srcId="{4930E395-57A8-49CD-A76C-C68D730CC129}" destId="{7A49896E-FFE5-45D3-8686-552111E4027E}" srcOrd="0" destOrd="0" presId="urn:microsoft.com/office/officeart/2005/8/layout/list1"/>
    <dgm:cxn modelId="{80A7B7FA-F29C-4817-AB60-4319A9E59D00}" type="presOf" srcId="{925938AD-865E-4730-BAD5-D36BCE59B929}" destId="{BBE4F120-66FF-44A8-86C5-5A4C17F8EA75}" srcOrd="0" destOrd="0" presId="urn:microsoft.com/office/officeart/2005/8/layout/list1"/>
    <dgm:cxn modelId="{47FB393F-D535-4EF2-8214-B90B1E2CF96C}" type="presParOf" srcId="{7A49896E-FFE5-45D3-8686-552111E4027E}" destId="{D4CF2CB4-840D-42B2-A2E0-CAD6DC5A6E16}" srcOrd="0" destOrd="0" presId="urn:microsoft.com/office/officeart/2005/8/layout/list1"/>
    <dgm:cxn modelId="{CFAF6BB8-F193-401D-B9A7-03C1302CEE3F}" type="presParOf" srcId="{D4CF2CB4-840D-42B2-A2E0-CAD6DC5A6E16}" destId="{BBE4F120-66FF-44A8-86C5-5A4C17F8EA75}" srcOrd="0" destOrd="0" presId="urn:microsoft.com/office/officeart/2005/8/layout/list1"/>
    <dgm:cxn modelId="{05DBA0A5-117D-47B5-B53D-ED3A23888176}" type="presParOf" srcId="{D4CF2CB4-840D-42B2-A2E0-CAD6DC5A6E16}" destId="{9A6378AD-CA4E-4BC6-B65F-6535B496E35D}" srcOrd="1" destOrd="0" presId="urn:microsoft.com/office/officeart/2005/8/layout/list1"/>
    <dgm:cxn modelId="{B170FCDB-34D6-4092-9E01-954309EC222F}" type="presParOf" srcId="{7A49896E-FFE5-45D3-8686-552111E4027E}" destId="{C1A59F8B-2012-46AD-9916-9456AC09C4C0}" srcOrd="1" destOrd="0" presId="urn:microsoft.com/office/officeart/2005/8/layout/list1"/>
    <dgm:cxn modelId="{27051549-01E1-4D68-A1A7-9C4863153D45}" type="presParOf" srcId="{7A49896E-FFE5-45D3-8686-552111E4027E}" destId="{DF113BB7-B072-4A0F-A079-17753F7689AF}" srcOrd="2" destOrd="0" presId="urn:microsoft.com/office/officeart/2005/8/layout/list1"/>
    <dgm:cxn modelId="{AAFE981A-6D25-40F9-ACBE-7B84811C19D8}" type="presParOf" srcId="{7A49896E-FFE5-45D3-8686-552111E4027E}" destId="{B1B23D8B-2529-4DAA-B89F-CF22A9677E02}" srcOrd="3" destOrd="0" presId="urn:microsoft.com/office/officeart/2005/8/layout/list1"/>
    <dgm:cxn modelId="{F10AB9DB-FCEA-40C4-8345-62ADEFB450D7}" type="presParOf" srcId="{7A49896E-FFE5-45D3-8686-552111E4027E}" destId="{3DE5C71A-D8AB-4A6E-A096-00974616C44B}" srcOrd="4" destOrd="0" presId="urn:microsoft.com/office/officeart/2005/8/layout/list1"/>
    <dgm:cxn modelId="{67D2F5D2-8911-420E-9DB4-A47FBFC86860}" type="presParOf" srcId="{3DE5C71A-D8AB-4A6E-A096-00974616C44B}" destId="{3DDECBEF-EE65-450C-BBE0-6209E91A6EB1}" srcOrd="0" destOrd="0" presId="urn:microsoft.com/office/officeart/2005/8/layout/list1"/>
    <dgm:cxn modelId="{08E2E1F5-61CF-40FB-93A2-416125EF4036}" type="presParOf" srcId="{3DE5C71A-D8AB-4A6E-A096-00974616C44B}" destId="{2853DBAA-9BA4-40F9-8242-57B21FBA899B}" srcOrd="1" destOrd="0" presId="urn:microsoft.com/office/officeart/2005/8/layout/list1"/>
    <dgm:cxn modelId="{FEE8E5A6-1F1B-4A6C-B505-C5A88519D21C}" type="presParOf" srcId="{7A49896E-FFE5-45D3-8686-552111E4027E}" destId="{83A7BC40-8335-4B61-9E6A-C76B56D64A2C}" srcOrd="5" destOrd="0" presId="urn:microsoft.com/office/officeart/2005/8/layout/list1"/>
    <dgm:cxn modelId="{84285478-B2B0-4961-A4C3-6CC6FD717F2F}" type="presParOf" srcId="{7A49896E-FFE5-45D3-8686-552111E4027E}" destId="{E5F4CA2B-FD6F-401B-97B5-AA39526CB55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3BB7-B072-4A0F-A079-17753F7689AF}">
      <dsp:nvSpPr>
        <dsp:cNvPr id="0" name=""/>
        <dsp:cNvSpPr/>
      </dsp:nvSpPr>
      <dsp:spPr>
        <a:xfrm>
          <a:off x="0" y="899812"/>
          <a:ext cx="11353800" cy="1267875"/>
        </a:xfrm>
        <a:prstGeom prst="rect">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81181" tIns="479044" rIns="88118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A. </a:t>
          </a:r>
          <a:r>
            <a:rPr lang="en-US" sz="2300" kern="1200" dirty="0" err="1"/>
            <a:t>Caliskan</a:t>
          </a:r>
          <a:r>
            <a:rPr lang="en-US" sz="2300" kern="1200" dirty="0"/>
            <a:t>, J. J. Bryson, and A. Narayanan, </a:t>
          </a:r>
          <a:r>
            <a:rPr lang="en-US" sz="2300" b="1" kern="1200" dirty="0"/>
            <a:t>2017,</a:t>
          </a:r>
          <a:r>
            <a:rPr lang="en-US" sz="2300" kern="1200" dirty="0"/>
            <a:t>“Semantics derived automatically from language corpora contain human-like biases,”.</a:t>
          </a:r>
        </a:p>
      </dsp:txBody>
      <dsp:txXfrm>
        <a:off x="0" y="899812"/>
        <a:ext cx="11353800" cy="1267875"/>
      </dsp:txXfrm>
    </dsp:sp>
    <dsp:sp modelId="{9A6378AD-CA4E-4BC6-B65F-6535B496E35D}">
      <dsp:nvSpPr>
        <dsp:cNvPr id="0" name=""/>
        <dsp:cNvSpPr/>
      </dsp:nvSpPr>
      <dsp:spPr>
        <a:xfrm>
          <a:off x="571499" y="571501"/>
          <a:ext cx="7947660" cy="678960"/>
        </a:xfrm>
        <a:prstGeom prst="roundRect">
          <a:avLst/>
        </a:prstGeom>
        <a:gradFill rotWithShape="1">
          <a:gsLst>
            <a:gs pos="0">
              <a:schemeClr val="accent1">
                <a:tint val="1000"/>
                <a:satMod val="100000"/>
              </a:schemeClr>
            </a:gs>
            <a:gs pos="68000">
              <a:schemeClr val="accent1">
                <a:tint val="77000"/>
                <a:satMod val="100000"/>
              </a:schemeClr>
            </a:gs>
            <a:gs pos="81000">
              <a:schemeClr val="accent1">
                <a:tint val="79000"/>
                <a:satMod val="100000"/>
              </a:schemeClr>
            </a:gs>
            <a:gs pos="86000">
              <a:schemeClr val="accent1">
                <a:tint val="73000"/>
                <a:satMod val="100000"/>
              </a:schemeClr>
            </a:gs>
            <a:gs pos="100000">
              <a:schemeClr val="accent1">
                <a:tint val="35000"/>
                <a:satMod val="100000"/>
              </a:schemeClr>
            </a:gs>
          </a:gsLst>
          <a:lin ang="5400000" scaled="0"/>
        </a:gradFill>
        <a:ln w="9525" cap="flat" cmpd="sng" algn="ctr">
          <a:solidFill>
            <a:schemeClr val="accent1">
              <a:shade val="95000"/>
              <a:satMod val="105000"/>
            </a:schemeClr>
          </a:solidFill>
          <a:prstDash val="solid"/>
        </a:ln>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300403" tIns="0" rIns="300403" bIns="0" numCol="1" spcCol="1270" anchor="ctr" anchorCtr="0">
          <a:noAutofit/>
        </a:bodyPr>
        <a:lstStyle/>
        <a:p>
          <a:pPr marL="0" lvl="0" indent="0" algn="l" defTabSz="1022350">
            <a:lnSpc>
              <a:spcPct val="90000"/>
            </a:lnSpc>
            <a:spcBef>
              <a:spcPct val="0"/>
            </a:spcBef>
            <a:spcAft>
              <a:spcPct val="35000"/>
            </a:spcAft>
            <a:buNone/>
          </a:pPr>
          <a:r>
            <a:rPr lang="en-US" sz="2300" kern="1200" dirty="0"/>
            <a:t>Word Embedding Association Test(WEAT):</a:t>
          </a:r>
        </a:p>
      </dsp:txBody>
      <dsp:txXfrm>
        <a:off x="604643" y="604645"/>
        <a:ext cx="7881372" cy="612672"/>
      </dsp:txXfrm>
    </dsp:sp>
    <dsp:sp modelId="{E5F4CA2B-FD6F-401B-97B5-AA39526CB55B}">
      <dsp:nvSpPr>
        <dsp:cNvPr id="0" name=""/>
        <dsp:cNvSpPr/>
      </dsp:nvSpPr>
      <dsp:spPr>
        <a:xfrm>
          <a:off x="0" y="2631367"/>
          <a:ext cx="11353800" cy="1304100"/>
        </a:xfrm>
        <a:prstGeom prst="rect">
          <a:avLst/>
        </a:prstGeom>
        <a:solidFill>
          <a:schemeClr val="lt1"/>
        </a:solidFill>
        <a:ln w="254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81181" tIns="479044" rIns="881181" bIns="163576" numCol="1" spcCol="1270" anchor="t" anchorCtr="0">
          <a:noAutofit/>
        </a:bodyPr>
        <a:lstStyle/>
        <a:p>
          <a:pPr marL="228600" lvl="1" indent="-228600" algn="l" defTabSz="1022350">
            <a:lnSpc>
              <a:spcPct val="90000"/>
            </a:lnSpc>
            <a:spcBef>
              <a:spcPct val="0"/>
            </a:spcBef>
            <a:spcAft>
              <a:spcPct val="15000"/>
            </a:spcAft>
            <a:buChar char="•"/>
          </a:pPr>
          <a:r>
            <a:rPr lang="en-US" sz="2300" b="0" i="0" u="none" strike="noStrike" kern="1200" baseline="0" dirty="0">
              <a:latin typeface="NimbusRomNo9L-ReguItal"/>
            </a:rPr>
            <a:t>S. Schröder, A. Schulz, P. </a:t>
          </a:r>
          <a:r>
            <a:rPr lang="en-US" sz="2300" b="0" i="0" u="none" strike="noStrike" kern="1200" baseline="0" dirty="0" err="1">
              <a:latin typeface="NimbusRomNo9L-ReguItal"/>
            </a:rPr>
            <a:t>Kenneweg</a:t>
          </a:r>
          <a:r>
            <a:rPr lang="en-US" sz="2300" b="0" i="0" u="none" strike="noStrike" kern="1200" baseline="0" dirty="0">
              <a:latin typeface="NimbusRomNo9L-ReguItal"/>
            </a:rPr>
            <a:t>, R. </a:t>
          </a:r>
          <a:r>
            <a:rPr lang="en-US" sz="2300" b="0" i="0" u="none" strike="noStrike" kern="1200" baseline="0" dirty="0" err="1">
              <a:latin typeface="NimbusRomNo9L-ReguItal"/>
            </a:rPr>
            <a:t>Feldhans</a:t>
          </a:r>
          <a:r>
            <a:rPr lang="en-US" sz="2300" b="0" i="0" u="none" strike="noStrike" kern="1200" baseline="0" dirty="0">
              <a:latin typeface="NimbusRomNo9L-ReguItal"/>
            </a:rPr>
            <a:t>, F. Hinder, and B. Hammer,</a:t>
          </a:r>
          <a:r>
            <a:rPr lang="en-US" sz="2300" b="1" i="0" u="none" strike="noStrike" kern="1200" baseline="0" dirty="0">
              <a:latin typeface="NimbusRomNo9L-ReguItal"/>
            </a:rPr>
            <a:t>2024</a:t>
          </a:r>
          <a:r>
            <a:rPr lang="en-US" sz="2300" b="0" i="0" u="none" strike="noStrike" kern="1200" baseline="0" dirty="0">
              <a:latin typeface="NimbusRomNo9L-ReguItal"/>
            </a:rPr>
            <a:t>,"Evaluating Metrics for Bias in Word Embeddings," .</a:t>
          </a:r>
          <a:endParaRPr lang="en-US" sz="2300" kern="1200" dirty="0"/>
        </a:p>
      </dsp:txBody>
      <dsp:txXfrm>
        <a:off x="0" y="2631367"/>
        <a:ext cx="11353800" cy="1304100"/>
      </dsp:txXfrm>
    </dsp:sp>
    <dsp:sp modelId="{2853DBAA-9BA4-40F9-8242-57B21FBA899B}">
      <dsp:nvSpPr>
        <dsp:cNvPr id="0" name=""/>
        <dsp:cNvSpPr/>
      </dsp:nvSpPr>
      <dsp:spPr>
        <a:xfrm>
          <a:off x="567690" y="2291887"/>
          <a:ext cx="7947660" cy="678960"/>
        </a:xfrm>
        <a:prstGeom prst="roundRect">
          <a:avLst/>
        </a:prstGeom>
        <a:gradFill rotWithShape="1">
          <a:gsLst>
            <a:gs pos="0">
              <a:schemeClr val="accent3">
                <a:tint val="1000"/>
                <a:satMod val="100000"/>
              </a:schemeClr>
            </a:gs>
            <a:gs pos="68000">
              <a:schemeClr val="accent3">
                <a:tint val="77000"/>
                <a:satMod val="100000"/>
              </a:schemeClr>
            </a:gs>
            <a:gs pos="81000">
              <a:schemeClr val="accent3">
                <a:tint val="79000"/>
                <a:satMod val="100000"/>
              </a:schemeClr>
            </a:gs>
            <a:gs pos="86000">
              <a:schemeClr val="accent3">
                <a:tint val="73000"/>
                <a:satMod val="100000"/>
              </a:schemeClr>
            </a:gs>
            <a:gs pos="100000">
              <a:schemeClr val="accent3">
                <a:tint val="35000"/>
                <a:satMod val="100000"/>
              </a:schemeClr>
            </a:gs>
          </a:gsLst>
          <a:lin ang="5400000" scaled="0"/>
        </a:gradFill>
        <a:ln w="9525" cap="flat" cmpd="sng" algn="ctr">
          <a:solidFill>
            <a:schemeClr val="accent3">
              <a:shade val="95000"/>
              <a:satMod val="105000"/>
            </a:schemeClr>
          </a:solidFill>
          <a:prstDash val="solid"/>
        </a:ln>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300403" tIns="0" rIns="300403" bIns="0" numCol="1" spcCol="1270" anchor="ctr" anchorCtr="0">
          <a:noAutofit/>
        </a:bodyPr>
        <a:lstStyle/>
        <a:p>
          <a:pPr marL="0" lvl="0" indent="0" algn="l" defTabSz="1022350">
            <a:lnSpc>
              <a:spcPct val="90000"/>
            </a:lnSpc>
            <a:spcBef>
              <a:spcPct val="0"/>
            </a:spcBef>
            <a:spcAft>
              <a:spcPct val="35000"/>
            </a:spcAft>
            <a:buNone/>
          </a:pPr>
          <a:r>
            <a:rPr lang="en-US" sz="2300" kern="1200" dirty="0"/>
            <a:t>Scoring Association Means of Word Embeddings(SAME):</a:t>
          </a:r>
        </a:p>
      </dsp:txBody>
      <dsp:txXfrm>
        <a:off x="600834" y="2325031"/>
        <a:ext cx="788137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5/26/2025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1:54.275"/>
    </inkml:context>
    <inkml:brush xml:id="br0">
      <inkml:brushProperty name="width" value="0.05" units="cm"/>
      <inkml:brushProperty name="height" value="0.05" units="cm"/>
    </inkml:brush>
  </inkml:definitions>
  <inkml:trace contextRef="#ctx0" brushRef="#br0">0 1 24143,'0'7158'0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0.781"/>
    </inkml:context>
    <inkml:brush xml:id="br0">
      <inkml:brushProperty name="width" value="0.05" units="cm"/>
      <inkml:brushProperty name="height" value="0.05" units="cm"/>
    </inkml:brush>
  </inkml:definitions>
  <inkml:trace contextRef="#ctx0" brushRef="#br0">2 0 24575,'-1'84'0,"3"91"0,-1-167 18,1-1 1,0 1-1,1 0 0,-1-1 0,1 0 0,8 13 1,7 22-1512,-12-22-5333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0.781"/>
    </inkml:context>
    <inkml:brush xml:id="br0">
      <inkml:brushProperty name="width" value="0.05" units="cm"/>
      <inkml:brushProperty name="height" value="0.05" units="cm"/>
    </inkml:brush>
  </inkml:definitions>
  <inkml:trace contextRef="#ctx0" brushRef="#br0">2 0 24575,'-1'84'0,"3"91"0,-1-167 18,1-1 1,0 1-1,1 0 0,-1-1 0,1 0 0,8 13 1,7 22-1512,-12-22-5333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6T10:22:41.926"/>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92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7"/>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5/26/2025</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2.png"/><Relationship Id="rId7"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40.png"/><Relationship Id="rId4" Type="http://schemas.openxmlformats.org/officeDocument/2006/relationships/customXml" Target="../ink/ink1.xml"/><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27.png"/><Relationship Id="rId2" Type="http://schemas.openxmlformats.org/officeDocument/2006/relationships/customXml" Target="../ink/ink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56.png"/><Relationship Id="rId4" Type="http://schemas.openxmlformats.org/officeDocument/2006/relationships/customXml" Target="../ink/ink5.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ustomXml" Target="../ink/ink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5.xml"/><Relationship Id="rId4" Type="http://schemas.openxmlformats.org/officeDocument/2006/relationships/image" Target="../media/image119.jpeg"/></Relationships>
</file>

<file path=ppt/slides/_rels/slide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000"/>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38100" y="0"/>
            <a:ext cx="12115800" cy="1470025"/>
          </a:xfrm>
        </p:spPr>
        <p:txBody>
          <a:bodyPr>
            <a:normAutofit/>
          </a:bodyPr>
          <a:lstStyle/>
          <a:p>
            <a:r>
              <a:rPr lang="en-US" sz="4200" b="1" dirty="0" err="1">
                <a:ln>
                  <a:solidFill>
                    <a:schemeClr val="tx1"/>
                  </a:solidFill>
                </a:ln>
                <a:effectLst>
                  <a:outerShdw blurRad="50800" dist="38100" dir="16200000" rotWithShape="0">
                    <a:prstClr val="black">
                      <a:alpha val="40000"/>
                    </a:prstClr>
                  </a:outerShdw>
                </a:effectLst>
                <a:latin typeface="Times New Roman" panose="02020603050405020304" pitchFamily="18" charset="0"/>
                <a:cs typeface="Times New Roman" panose="02020603050405020304" pitchFamily="18" charset="0"/>
              </a:rPr>
              <a:t>ResAI</a:t>
            </a:r>
            <a:r>
              <a:rPr lang="en-US" sz="4200" b="1" dirty="0">
                <a:ln>
                  <a:solidFill>
                    <a:schemeClr val="tx1"/>
                  </a:solidFill>
                </a:ln>
                <a:effectLst>
                  <a:outerShdw blurRad="50800" dist="38100" dir="16200000" rotWithShape="0">
                    <a:prstClr val="black">
                      <a:alpha val="40000"/>
                    </a:prstClr>
                  </a:outerShdw>
                </a:effectLst>
                <a:latin typeface="Times New Roman" panose="02020603050405020304" pitchFamily="18" charset="0"/>
                <a:cs typeface="Times New Roman" panose="02020603050405020304" pitchFamily="18" charset="0"/>
              </a:rPr>
              <a:t> Toolkit: Framework for Cross-Modality Bias Detection </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1676400" y="1506947"/>
            <a:ext cx="8534400" cy="762000"/>
          </a:xfrm>
          <a:noFill/>
        </p:spPr>
        <p:txBody>
          <a:bodyPr/>
          <a:lstStyle/>
          <a:p>
            <a:r>
              <a:rPr lang="en-US" b="1" dirty="0">
                <a:ln>
                  <a:solidFill>
                    <a:schemeClr val="tx1"/>
                  </a:solidFill>
                </a:ln>
                <a:solidFill>
                  <a:schemeClr val="tx1"/>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24-25J-195</a:t>
            </a:r>
            <a:endParaRPr lang="en-US" dirty="0">
              <a:ln>
                <a:solidFill>
                  <a:schemeClr val="tx1"/>
                </a:solidFill>
              </a:ln>
              <a:solidFill>
                <a:schemeClr val="tx1"/>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6167B-DCA0-1438-F24B-06148D7892A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E72BA2EB-8765-21A5-1F4C-0DAF69301621}"/>
              </a:ext>
            </a:extLst>
          </p:cNvPr>
          <p:cNvSpPr/>
          <p:nvPr/>
        </p:nvSpPr>
        <p:spPr>
          <a:xfrm>
            <a:off x="3013267" y="59065"/>
            <a:ext cx="5552496" cy="769441"/>
          </a:xfrm>
          <a:prstGeom prst="rect">
            <a:avLst/>
          </a:prstGeom>
        </p:spPr>
        <p:txBody>
          <a:bodyPr wrap="square">
            <a:spAutoFit/>
          </a:bodyPr>
          <a:lstStyle/>
          <a:p>
            <a:r>
              <a:rPr lang="en-US" sz="4400" u="sng" dirty="0"/>
              <a:t> Selection of features.</a:t>
            </a:r>
            <a:endParaRPr lang="en-US" sz="4400" dirty="0"/>
          </a:p>
        </p:txBody>
      </p:sp>
      <p:sp>
        <p:nvSpPr>
          <p:cNvPr id="52" name="Rectangle 51">
            <a:extLst>
              <a:ext uri="{FF2B5EF4-FFF2-40B4-BE49-F238E27FC236}">
                <a16:creationId xmlns:a16="http://schemas.microsoft.com/office/drawing/2014/main" id="{41D22AB3-B1F2-95DF-277E-462810071F7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E04B2F12-223F-40B7-F20F-A21220B15CAC}"/>
              </a:ext>
            </a:extLst>
          </p:cNvPr>
          <p:cNvSpPr txBox="1"/>
          <p:nvPr/>
        </p:nvSpPr>
        <p:spPr>
          <a:xfrm>
            <a:off x="533400" y="990600"/>
            <a:ext cx="11201400" cy="2954655"/>
          </a:xfrm>
          <a:prstGeom prst="rect">
            <a:avLst/>
          </a:prstGeom>
          <a:solidFill>
            <a:schemeClr val="bg1">
              <a:lumMod val="95000"/>
              <a:alpha val="57000"/>
            </a:schemeClr>
          </a:solidFill>
        </p:spPr>
        <p:txBody>
          <a:bodyPr wrap="square" rtlCol="0">
            <a:spAutoFit/>
          </a:bodyPr>
          <a:lstStyle/>
          <a:p>
            <a:r>
              <a:rPr lang="en-US" sz="2800" dirty="0"/>
              <a:t>Final features considered:</a:t>
            </a:r>
          </a:p>
          <a:p>
            <a:pPr marL="285750" indent="-285750">
              <a:buFont typeface="Arial" panose="020B0604020202020204" pitchFamily="34" charset="0"/>
              <a:buChar char="•"/>
            </a:pPr>
            <a:r>
              <a:rPr lang="en-US" sz="2800" dirty="0"/>
              <a:t>Count of audios per gender.</a:t>
            </a:r>
          </a:p>
          <a:p>
            <a:pPr marL="285750" indent="-285750">
              <a:buFont typeface="Arial" panose="020B0604020202020204" pitchFamily="34" charset="0"/>
              <a:buChar char="•"/>
            </a:pPr>
            <a:r>
              <a:rPr lang="en-US" sz="2800" dirty="0"/>
              <a:t>Voice activity per gender.</a:t>
            </a:r>
          </a:p>
          <a:p>
            <a:pPr marL="285750" indent="-285750">
              <a:buFont typeface="Arial" panose="020B0604020202020204" pitchFamily="34" charset="0"/>
              <a:buChar char="•"/>
            </a:pPr>
            <a:r>
              <a:rPr lang="en-US" sz="2800" dirty="0"/>
              <a:t>Standard deviation of Pitch.</a:t>
            </a:r>
          </a:p>
          <a:p>
            <a:pPr marL="285750" indent="-285750">
              <a:buFont typeface="Arial" panose="020B0604020202020204" pitchFamily="34" charset="0"/>
              <a:buChar char="•"/>
            </a:pPr>
            <a:r>
              <a:rPr lang="en-US" sz="2800" dirty="0"/>
              <a:t>Standard deviation of Energy</a:t>
            </a:r>
          </a:p>
          <a:p>
            <a:pPr marL="285750" indent="-285750">
              <a:buFont typeface="Arial" panose="020B0604020202020204" pitchFamily="34" charset="0"/>
              <a:buChar char="•"/>
            </a:pPr>
            <a:r>
              <a:rPr lang="en-US" sz="2800" dirty="0"/>
              <a:t>Standard deviation of Amplitude</a:t>
            </a:r>
          </a:p>
          <a:p>
            <a:endParaRPr lang="en-US" dirty="0"/>
          </a:p>
        </p:txBody>
      </p:sp>
      <p:pic>
        <p:nvPicPr>
          <p:cNvPr id="4" name="Picture 3" descr="A screenshot of a graph&#10;&#10;AI-generated content may be incorrect.">
            <a:extLst>
              <a:ext uri="{FF2B5EF4-FFF2-40B4-BE49-F238E27FC236}">
                <a16:creationId xmlns:a16="http://schemas.microsoft.com/office/drawing/2014/main" id="{99BBC564-431F-83DB-3B4C-74C791AFB750}"/>
              </a:ext>
            </a:extLst>
          </p:cNvPr>
          <p:cNvPicPr>
            <a:picLocks noChangeAspect="1"/>
          </p:cNvPicPr>
          <p:nvPr/>
        </p:nvPicPr>
        <p:blipFill rotWithShape="1">
          <a:blip r:embed="rId2">
            <a:extLst>
              <a:ext uri="{28A0092B-C50C-407E-A947-70E740481C1C}">
                <a14:useLocalDpi xmlns:a14="http://schemas.microsoft.com/office/drawing/2010/main" val="0"/>
              </a:ext>
            </a:extLst>
          </a:blip>
          <a:srcRect t="24788" b="49346"/>
          <a:stretch/>
        </p:blipFill>
        <p:spPr bwMode="auto">
          <a:xfrm>
            <a:off x="609600" y="3930015"/>
            <a:ext cx="5023485" cy="1082040"/>
          </a:xfrm>
          <a:prstGeom prst="rect">
            <a:avLst/>
          </a:prstGeom>
          <a:ln>
            <a:noFill/>
          </a:ln>
          <a:extLst>
            <a:ext uri="{53640926-AAD7-44D8-BBD7-CCE9431645EC}">
              <a14:shadowObscured xmlns:a14="http://schemas.microsoft.com/office/drawing/2010/main"/>
            </a:ext>
          </a:extLst>
        </p:spPr>
      </p:pic>
      <p:pic>
        <p:nvPicPr>
          <p:cNvPr id="6" name="Picture 5" descr="A screenshot of a graph&#10;&#10;AI-generated content may be incorrect.">
            <a:extLst>
              <a:ext uri="{FF2B5EF4-FFF2-40B4-BE49-F238E27FC236}">
                <a16:creationId xmlns:a16="http://schemas.microsoft.com/office/drawing/2014/main" id="{1CDBBB41-40AC-5605-BB48-170C6C92F991}"/>
              </a:ext>
            </a:extLst>
          </p:cNvPr>
          <p:cNvPicPr>
            <a:picLocks noChangeAspect="1"/>
          </p:cNvPicPr>
          <p:nvPr/>
        </p:nvPicPr>
        <p:blipFill rotWithShape="1">
          <a:blip r:embed="rId3">
            <a:extLst>
              <a:ext uri="{28A0092B-C50C-407E-A947-70E740481C1C}">
                <a14:useLocalDpi xmlns:a14="http://schemas.microsoft.com/office/drawing/2010/main" val="0"/>
              </a:ext>
            </a:extLst>
          </a:blip>
          <a:srcRect t="25250" b="49962"/>
          <a:stretch/>
        </p:blipFill>
        <p:spPr bwMode="auto">
          <a:xfrm>
            <a:off x="6564630" y="3909099"/>
            <a:ext cx="5093970" cy="1051560"/>
          </a:xfrm>
          <a:prstGeom prst="rect">
            <a:avLst/>
          </a:prstGeom>
          <a:ln>
            <a:noFill/>
          </a:ln>
          <a:extLst>
            <a:ext uri="{53640926-AAD7-44D8-BBD7-CCE9431645EC}">
              <a14:shadowObscured xmlns:a14="http://schemas.microsoft.com/office/drawing/2010/main"/>
            </a:ext>
          </a:extLst>
        </p:spPr>
      </p:pic>
      <p:pic>
        <p:nvPicPr>
          <p:cNvPr id="7" name="Picture 6" descr="A screenshot of a graph&#10;&#10;AI-generated content may be incorrect.">
            <a:extLst>
              <a:ext uri="{FF2B5EF4-FFF2-40B4-BE49-F238E27FC236}">
                <a16:creationId xmlns:a16="http://schemas.microsoft.com/office/drawing/2014/main" id="{87B5FDFA-C842-70E5-8BE1-CACC22A4F536}"/>
              </a:ext>
            </a:extLst>
          </p:cNvPr>
          <p:cNvPicPr>
            <a:picLocks noChangeAspect="1"/>
          </p:cNvPicPr>
          <p:nvPr/>
        </p:nvPicPr>
        <p:blipFill rotWithShape="1">
          <a:blip r:embed="rId2">
            <a:extLst>
              <a:ext uri="{28A0092B-C50C-407E-A947-70E740481C1C}">
                <a14:useLocalDpi xmlns:a14="http://schemas.microsoft.com/office/drawing/2010/main" val="0"/>
              </a:ext>
            </a:extLst>
          </a:blip>
          <a:srcRect t="49576" b="24866"/>
          <a:stretch/>
        </p:blipFill>
        <p:spPr bwMode="auto">
          <a:xfrm>
            <a:off x="533400" y="5210174"/>
            <a:ext cx="5095656" cy="1084580"/>
          </a:xfrm>
          <a:prstGeom prst="rect">
            <a:avLst/>
          </a:prstGeom>
          <a:ln>
            <a:noFill/>
          </a:ln>
          <a:extLst>
            <a:ext uri="{53640926-AAD7-44D8-BBD7-CCE9431645EC}">
              <a14:shadowObscured xmlns:a14="http://schemas.microsoft.com/office/drawing/2010/main"/>
            </a:ext>
          </a:extLst>
        </p:spPr>
      </p:pic>
      <p:pic>
        <p:nvPicPr>
          <p:cNvPr id="8" name="Picture 7" descr="A screenshot of a graph&#10;&#10;AI-generated content may be incorrect.">
            <a:extLst>
              <a:ext uri="{FF2B5EF4-FFF2-40B4-BE49-F238E27FC236}">
                <a16:creationId xmlns:a16="http://schemas.microsoft.com/office/drawing/2014/main" id="{1C20CEE7-747E-1626-A56C-8B0218E33526}"/>
              </a:ext>
            </a:extLst>
          </p:cNvPr>
          <p:cNvPicPr>
            <a:picLocks noChangeAspect="1"/>
          </p:cNvPicPr>
          <p:nvPr/>
        </p:nvPicPr>
        <p:blipFill rotWithShape="1">
          <a:blip r:embed="rId3">
            <a:extLst>
              <a:ext uri="{28A0092B-C50C-407E-A947-70E740481C1C}">
                <a14:useLocalDpi xmlns:a14="http://schemas.microsoft.com/office/drawing/2010/main" val="0"/>
              </a:ext>
            </a:extLst>
          </a:blip>
          <a:srcRect t="49731" b="25173"/>
          <a:stretch/>
        </p:blipFill>
        <p:spPr bwMode="auto">
          <a:xfrm>
            <a:off x="6564630" y="5105400"/>
            <a:ext cx="5093970" cy="1064281"/>
          </a:xfrm>
          <a:prstGeom prst="rect">
            <a:avLst/>
          </a:prstGeom>
          <a:ln>
            <a:noFill/>
          </a:ln>
          <a:extLst>
            <a:ext uri="{53640926-AAD7-44D8-BBD7-CCE9431645EC}">
              <a14:shadowObscured xmlns:a14="http://schemas.microsoft.com/office/drawing/2010/main"/>
            </a:ext>
          </a:extLst>
        </p:spPr>
      </p:pic>
      <p:pic>
        <p:nvPicPr>
          <p:cNvPr id="10" name="Picture 9" descr="A person with different facial expressions&#10;&#10;AI-generated content may be incorrect.">
            <a:extLst>
              <a:ext uri="{FF2B5EF4-FFF2-40B4-BE49-F238E27FC236}">
                <a16:creationId xmlns:a16="http://schemas.microsoft.com/office/drawing/2014/main" id="{B9EE0358-3463-F0DF-D8B0-EE53FB31F8E5}"/>
              </a:ext>
            </a:extLst>
          </p:cNvPr>
          <p:cNvPicPr>
            <a:picLocks noChangeAspect="1"/>
          </p:cNvPicPr>
          <p:nvPr/>
        </p:nvPicPr>
        <p:blipFill>
          <a:blip r:embed="rId4">
            <a:extLst>
              <a:ext uri="{28A0092B-C50C-407E-A947-70E740481C1C}">
                <a14:useLocalDpi xmlns:a14="http://schemas.microsoft.com/office/drawing/2010/main" val="0"/>
              </a:ext>
            </a:extLst>
          </a:blip>
          <a:srcRect l="32545" t="42936" r="40978" b="13311"/>
          <a:stretch/>
        </p:blipFill>
        <p:spPr>
          <a:xfrm>
            <a:off x="10134600" y="76347"/>
            <a:ext cx="1828800" cy="2489083"/>
          </a:xfrm>
          <a:prstGeom prst="rect">
            <a:avLst/>
          </a:prstGeom>
        </p:spPr>
      </p:pic>
    </p:spTree>
    <p:extLst>
      <p:ext uri="{BB962C8B-B14F-4D97-AF65-F5344CB8AC3E}">
        <p14:creationId xmlns:p14="http://schemas.microsoft.com/office/powerpoint/2010/main" val="15737489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1634-BA26-4E89-3B06-C77B859F6AE0}"/>
              </a:ext>
            </a:extLst>
          </p:cNvPr>
          <p:cNvSpPr>
            <a:spLocks noGrp="1"/>
          </p:cNvSpPr>
          <p:nvPr>
            <p:ph type="title"/>
          </p:nvPr>
        </p:nvSpPr>
        <p:spPr>
          <a:xfrm>
            <a:off x="254000" y="1143000"/>
            <a:ext cx="11684000" cy="792162"/>
          </a:xfrm>
        </p:spPr>
        <p:txBody>
          <a:bodyPr>
            <a:normAutofit/>
          </a:bodyPr>
          <a:lstStyle/>
          <a:p>
            <a:r>
              <a:rPr lang="en-US" sz="2800" b="1" dirty="0"/>
              <a:t>Misclassification Alignment with Bias Scores</a:t>
            </a:r>
          </a:p>
        </p:txBody>
      </p:sp>
      <p:pic>
        <p:nvPicPr>
          <p:cNvPr id="1026" name="Picture 2">
            <a:extLst>
              <a:ext uri="{FF2B5EF4-FFF2-40B4-BE49-F238E27FC236}">
                <a16:creationId xmlns:a16="http://schemas.microsoft.com/office/drawing/2014/main" id="{40E16F0F-4D47-2A5E-405D-CD1542AEED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263952"/>
            <a:ext cx="6025018" cy="2971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15FAF8A-BB46-9470-0B6F-5DD7E5216CAE}"/>
              </a:ext>
            </a:extLst>
          </p:cNvPr>
          <p:cNvSpPr txBox="1"/>
          <p:nvPr/>
        </p:nvSpPr>
        <p:spPr>
          <a:xfrm>
            <a:off x="6781800" y="2041692"/>
            <a:ext cx="5257800" cy="34163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Bias-Aligned Performance</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Male-biased categories show </a:t>
            </a:r>
            <a:r>
              <a:rPr kumimoji="0" lang="en-US" altLang="en-US" sz="1800" b="1" i="0" u="none" strike="noStrike" cap="none" normalizeH="0" baseline="0" dirty="0">
                <a:ln>
                  <a:noFill/>
                </a:ln>
                <a:solidFill>
                  <a:schemeClr val="tx1"/>
                </a:solidFill>
                <a:effectLst/>
                <a:latin typeface="Arial" panose="020B0604020202020204" pitchFamily="34" charset="0"/>
              </a:rPr>
              <a:t>higher F1 scores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for males</a:t>
            </a:r>
            <a:r>
              <a:rPr kumimoji="0" lang="en-US" altLang="en-US" sz="1800" b="0" i="0" u="none" strike="noStrike" cap="none" normalizeH="0" baseline="0" dirty="0">
                <a:ln>
                  <a:noFill/>
                </a:ln>
                <a:solidFill>
                  <a:schemeClr val="tx1"/>
                </a:solidFill>
                <a:effectLst/>
                <a:latin typeface="Arial" panose="020B0604020202020204" pitchFamily="34" charset="0"/>
              </a:rPr>
              <a:t>, and female-biased ones favor </a:t>
            </a:r>
            <a:r>
              <a:rPr kumimoji="0" lang="en-US" altLang="en-US" sz="1800" b="1" i="0" u="none" strike="noStrike" cap="none" normalizeH="0" baseline="0" dirty="0">
                <a:ln>
                  <a:noFill/>
                </a:ln>
                <a:solidFill>
                  <a:schemeClr val="tx1"/>
                </a:solidFill>
                <a:effectLst/>
                <a:latin typeface="Arial" panose="020B0604020202020204" pitchFamily="34" charset="0"/>
              </a:rPr>
              <a:t>female performance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Model Disparity Evidence</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Confirms that </a:t>
            </a:r>
            <a:r>
              <a:rPr kumimoji="0" lang="en-US" altLang="en-US" sz="1800" b="1" i="0" u="none" strike="noStrike" cap="none" normalizeH="0" baseline="0" dirty="0">
                <a:ln>
                  <a:noFill/>
                </a:ln>
                <a:solidFill>
                  <a:schemeClr val="tx1"/>
                </a:solidFill>
                <a:effectLst/>
                <a:latin typeface="Arial" panose="020B0604020202020204" pitchFamily="34" charset="0"/>
              </a:rPr>
              <a:t>prediction bias</a:t>
            </a:r>
            <a:r>
              <a:rPr kumimoji="0" lang="en-US" altLang="en-US" sz="1800" b="0" i="0" u="none" strike="noStrike" cap="none" normalizeH="0" baseline="0" dirty="0">
                <a:ln>
                  <a:noFill/>
                </a:ln>
                <a:solidFill>
                  <a:schemeClr val="tx1"/>
                </a:solidFill>
                <a:effectLst/>
                <a:latin typeface="Arial" panose="020B0604020202020204" pitchFamily="34" charset="0"/>
              </a:rPr>
              <a:t> affects model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accuracy </a:t>
            </a:r>
            <a:r>
              <a:rPr kumimoji="0" lang="en-US" altLang="en-US" sz="1800" b="1" i="0" u="none" strike="noStrike" cap="none" normalizeH="0" baseline="0" dirty="0">
                <a:ln>
                  <a:noFill/>
                </a:ln>
                <a:solidFill>
                  <a:schemeClr val="tx1"/>
                </a:solidFill>
                <a:effectLst/>
                <a:latin typeface="Arial" panose="020B0604020202020204" pitchFamily="34" charset="0"/>
              </a:rPr>
              <a:t>across gender</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Supports Metric Validity</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Our bias scores </a:t>
            </a:r>
            <a:r>
              <a:rPr kumimoji="0" lang="en-US" altLang="en-US" sz="1800" b="1" i="0" u="none" strike="noStrike" cap="none" normalizeH="0" baseline="0" dirty="0">
                <a:ln>
                  <a:noFill/>
                </a:ln>
                <a:solidFill>
                  <a:schemeClr val="tx1"/>
                </a:solidFill>
                <a:effectLst/>
                <a:latin typeface="Arial" panose="020B0604020202020204" pitchFamily="34" charset="0"/>
              </a:rPr>
              <a:t>correctly identify</a:t>
            </a:r>
            <a:r>
              <a:rPr kumimoji="0" lang="en-US" altLang="en-US" sz="1800" b="0" i="0" u="none" strike="noStrike" cap="none" normalizeH="0" baseline="0" dirty="0">
                <a:ln>
                  <a:noFill/>
                </a:ln>
                <a:solidFill>
                  <a:schemeClr val="tx1"/>
                </a:solidFill>
                <a:effectLst/>
                <a:latin typeface="Arial" panose="020B0604020202020204" pitchFamily="34" charset="0"/>
              </a:rPr>
              <a:t> which gender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performs better in each category.</a:t>
            </a:r>
          </a:p>
        </p:txBody>
      </p:sp>
      <p:sp>
        <p:nvSpPr>
          <p:cNvPr id="13" name="TextBox 12">
            <a:extLst>
              <a:ext uri="{FF2B5EF4-FFF2-40B4-BE49-F238E27FC236}">
                <a16:creationId xmlns:a16="http://schemas.microsoft.com/office/drawing/2014/main" id="{1EA8142B-833E-AF6C-C825-93EB1879AD66}"/>
              </a:ext>
            </a:extLst>
          </p:cNvPr>
          <p:cNvSpPr txBox="1"/>
          <p:nvPr/>
        </p:nvSpPr>
        <p:spPr>
          <a:xfrm>
            <a:off x="2438400" y="444878"/>
            <a:ext cx="7467600" cy="584775"/>
          </a:xfrm>
          <a:prstGeom prst="rect">
            <a:avLst/>
          </a:prstGeom>
          <a:noFill/>
        </p:spPr>
        <p:txBody>
          <a:bodyPr wrap="square" rtlCol="0">
            <a:spAutoFit/>
          </a:bodyPr>
          <a:lstStyle/>
          <a:p>
            <a:pPr algn="ctr"/>
            <a:r>
              <a:rPr lang="en-US" sz="3200" b="1" dirty="0"/>
              <a:t>VALIDATION</a:t>
            </a:r>
          </a:p>
        </p:txBody>
      </p:sp>
    </p:spTree>
    <p:extLst>
      <p:ext uri="{BB962C8B-B14F-4D97-AF65-F5344CB8AC3E}">
        <p14:creationId xmlns:p14="http://schemas.microsoft.com/office/powerpoint/2010/main" val="4065285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20C1-B1F0-0513-98ED-F00328DE5238}"/>
              </a:ext>
            </a:extLst>
          </p:cNvPr>
          <p:cNvSpPr>
            <a:spLocks noGrp="1"/>
          </p:cNvSpPr>
          <p:nvPr>
            <p:ph type="title"/>
          </p:nvPr>
        </p:nvSpPr>
        <p:spPr/>
        <p:txBody>
          <a:bodyPr/>
          <a:lstStyle/>
          <a:p>
            <a:pPr lvl="0"/>
            <a:r>
              <a:rPr lang="en-US" b="1" dirty="0"/>
              <a:t>Summary of Findings</a:t>
            </a:r>
          </a:p>
        </p:txBody>
      </p:sp>
      <p:sp>
        <p:nvSpPr>
          <p:cNvPr id="5" name="Rectangle 2">
            <a:extLst>
              <a:ext uri="{FF2B5EF4-FFF2-40B4-BE49-F238E27FC236}">
                <a16:creationId xmlns:a16="http://schemas.microsoft.com/office/drawing/2014/main" id="{024E59B8-6387-4D53-0A26-97929E5374FC}"/>
              </a:ext>
            </a:extLst>
          </p:cNvPr>
          <p:cNvSpPr>
            <a:spLocks noGrp="1" noChangeArrowheads="1"/>
          </p:cNvSpPr>
          <p:nvPr>
            <p:ph idx="1"/>
          </p:nvPr>
        </p:nvSpPr>
        <p:spPr bwMode="auto">
          <a:xfrm>
            <a:off x="293914" y="1351002"/>
            <a:ext cx="12135053"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To summarize: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Yoga actions consistently show female bias.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High-motion activities skew male.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Combining all features reveals hidden trends.</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This metric can now help identify and audit biased video datasets before model training.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7913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1523-FC31-E9FA-28F0-AF08A1C8F6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5C6F3-4C56-753C-55F8-BA9C66F859B5}"/>
              </a:ext>
            </a:extLst>
          </p:cNvPr>
          <p:cNvSpPr>
            <a:spLocks noGrp="1"/>
          </p:cNvSpPr>
          <p:nvPr>
            <p:ph type="title"/>
          </p:nvPr>
        </p:nvSpPr>
        <p:spPr>
          <a:xfrm>
            <a:off x="3924300" y="3032919"/>
            <a:ext cx="4343400" cy="792162"/>
          </a:xfrm>
        </p:spPr>
        <p:txBody>
          <a:bodyPr/>
          <a:lstStyle/>
          <a:p>
            <a:pPr lvl="0"/>
            <a:r>
              <a:rPr lang="en-US" b="1" dirty="0"/>
              <a:t>THANK YOU !</a:t>
            </a:r>
          </a:p>
        </p:txBody>
      </p:sp>
    </p:spTree>
    <p:extLst>
      <p:ext uri="{BB962C8B-B14F-4D97-AF65-F5344CB8AC3E}">
        <p14:creationId xmlns:p14="http://schemas.microsoft.com/office/powerpoint/2010/main" val="837028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282DF-4EB6-D133-6C8A-F7CE3DD276A7}"/>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DAFA5CEF-2369-A9D9-F45A-0CDE2E00D8A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99DB8E3D-EB32-6BA8-1344-2687396E3B01}"/>
              </a:ext>
            </a:extLst>
          </p:cNvPr>
          <p:cNvSpPr txBox="1"/>
          <p:nvPr/>
        </p:nvSpPr>
        <p:spPr>
          <a:xfrm>
            <a:off x="1676400" y="139311"/>
            <a:ext cx="8839200" cy="769441"/>
          </a:xfrm>
          <a:prstGeom prst="rect">
            <a:avLst/>
          </a:prstGeom>
          <a:noFill/>
        </p:spPr>
        <p:txBody>
          <a:bodyPr wrap="square">
            <a:spAutoFit/>
          </a:bodyPr>
          <a:lstStyle/>
          <a:p>
            <a:r>
              <a:rPr lang="en-US" sz="4400" u="sng" dirty="0"/>
              <a:t>Data Extraction and preprocessing.</a:t>
            </a:r>
            <a:endParaRPr lang="en-US" sz="4400" dirty="0"/>
          </a:p>
        </p:txBody>
      </p:sp>
      <p:sp>
        <p:nvSpPr>
          <p:cNvPr id="11" name="Arrow: Bent-Up 10">
            <a:extLst>
              <a:ext uri="{FF2B5EF4-FFF2-40B4-BE49-F238E27FC236}">
                <a16:creationId xmlns:a16="http://schemas.microsoft.com/office/drawing/2014/main" id="{5A984007-5078-CEB7-3E60-49147A300E71}"/>
              </a:ext>
            </a:extLst>
          </p:cNvPr>
          <p:cNvSpPr/>
          <p:nvPr/>
        </p:nvSpPr>
        <p:spPr>
          <a:xfrm>
            <a:off x="5812844" y="2286000"/>
            <a:ext cx="3331156" cy="990600"/>
          </a:xfrm>
          <a:prstGeom prst="bentUpArrow">
            <a:avLst/>
          </a:prstGeom>
        </p:spPr>
        <p:txBody>
          <a:bodyPr rtlCol="0" anchor="ctr"/>
          <a:lstStyle/>
          <a:p>
            <a:pPr algn="ctr">
              <a:buChar char="•"/>
            </a:pPr>
            <a:endParaRPr lang="en-US" sz="3200" dirty="0"/>
          </a:p>
        </p:txBody>
      </p:sp>
      <p:sp>
        <p:nvSpPr>
          <p:cNvPr id="2" name="TextBox 1">
            <a:extLst>
              <a:ext uri="{FF2B5EF4-FFF2-40B4-BE49-F238E27FC236}">
                <a16:creationId xmlns:a16="http://schemas.microsoft.com/office/drawing/2014/main" id="{253A2F6C-00DE-551F-CF3F-82C751C676CD}"/>
              </a:ext>
            </a:extLst>
          </p:cNvPr>
          <p:cNvSpPr txBox="1"/>
          <p:nvPr/>
        </p:nvSpPr>
        <p:spPr>
          <a:xfrm>
            <a:off x="336439" y="1522273"/>
            <a:ext cx="11408356" cy="3231654"/>
          </a:xfrm>
          <a:prstGeom prst="rect">
            <a:avLst/>
          </a:prstGeom>
          <a:solidFill>
            <a:schemeClr val="bg1">
              <a:alpha val="36000"/>
            </a:schemeClr>
          </a:solidFill>
        </p:spPr>
        <p:txBody>
          <a:bodyPr wrap="square" rtlCol="0">
            <a:spAutoFit/>
          </a:bodyPr>
          <a:lstStyle/>
          <a:p>
            <a:r>
              <a:rPr lang="en-US" sz="3200" b="1" dirty="0"/>
              <a:t>Sources of Data:</a:t>
            </a:r>
          </a:p>
          <a:p>
            <a:pPr marL="800100" lvl="1" indent="-342900">
              <a:buFont typeface="+mj-lt"/>
              <a:buAutoNum type="arabicPeriod"/>
            </a:pPr>
            <a:r>
              <a:rPr lang="en-US" dirty="0"/>
              <a:t>Common voice dataset.</a:t>
            </a:r>
          </a:p>
          <a:p>
            <a:pPr marL="800100" lvl="1" indent="-342900">
              <a:buFont typeface="+mj-lt"/>
              <a:buAutoNum type="arabicPeriod"/>
            </a:pPr>
            <a:r>
              <a:rPr lang="en-US" dirty="0" err="1"/>
              <a:t>Librispeech</a:t>
            </a:r>
            <a:r>
              <a:rPr lang="en-US" dirty="0"/>
              <a:t> General dataset.</a:t>
            </a:r>
          </a:p>
          <a:p>
            <a:pPr marL="800100" lvl="1" indent="-342900">
              <a:buFont typeface="+mj-lt"/>
              <a:buAutoNum type="arabicPeriod"/>
            </a:pPr>
            <a:r>
              <a:rPr lang="en-US" dirty="0"/>
              <a:t>Multilingual </a:t>
            </a:r>
            <a:r>
              <a:rPr lang="en-US" dirty="0" err="1"/>
              <a:t>Librispeech</a:t>
            </a:r>
            <a:r>
              <a:rPr lang="en-US" dirty="0"/>
              <a:t> dataset.</a:t>
            </a:r>
          </a:p>
          <a:p>
            <a:pPr marL="800100" lvl="1" indent="-342900">
              <a:buFont typeface="+mj-lt"/>
              <a:buAutoNum type="arabicPeriod"/>
            </a:pPr>
            <a:r>
              <a:rPr lang="en-US" dirty="0" err="1"/>
              <a:t>Tedlium</a:t>
            </a:r>
            <a:r>
              <a:rPr lang="en-US" dirty="0"/>
              <a:t> Dataset.</a:t>
            </a:r>
          </a:p>
          <a:p>
            <a:pPr marL="800100" lvl="1" indent="-342900">
              <a:buFont typeface="+mj-lt"/>
              <a:buAutoNum type="arabicPeriod"/>
            </a:pPr>
            <a:r>
              <a:rPr lang="en-US" dirty="0"/>
              <a:t>The AMI corpus.</a:t>
            </a:r>
          </a:p>
          <a:p>
            <a:endParaRPr lang="en-US" dirty="0"/>
          </a:p>
          <a:p>
            <a:pPr marL="457200" indent="-457200">
              <a:buFont typeface="Arial" panose="020B0604020202020204" pitchFamily="34" charset="0"/>
              <a:buChar char="•"/>
            </a:pPr>
            <a:r>
              <a:rPr lang="en-US" sz="3200" dirty="0"/>
              <a:t>The extracted Data was the augmented to reflect a manually introduced bias to build the metric.</a:t>
            </a:r>
          </a:p>
        </p:txBody>
      </p:sp>
    </p:spTree>
    <p:extLst>
      <p:ext uri="{BB962C8B-B14F-4D97-AF65-F5344CB8AC3E}">
        <p14:creationId xmlns:p14="http://schemas.microsoft.com/office/powerpoint/2010/main" val="1720163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7FA79-736C-FC67-2154-A0BBD1A1524B}"/>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46E5FEE1-04FA-C24B-5C7E-C86BD0F199C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ACB06579-745A-4605-662C-CCE5CD4729A6}"/>
              </a:ext>
            </a:extLst>
          </p:cNvPr>
          <p:cNvSpPr txBox="1"/>
          <p:nvPr/>
        </p:nvSpPr>
        <p:spPr>
          <a:xfrm>
            <a:off x="914400" y="22619"/>
            <a:ext cx="10744200" cy="769441"/>
          </a:xfrm>
          <a:prstGeom prst="rect">
            <a:avLst/>
          </a:prstGeom>
          <a:noFill/>
        </p:spPr>
        <p:txBody>
          <a:bodyPr wrap="square">
            <a:spAutoFit/>
          </a:bodyPr>
          <a:lstStyle/>
          <a:p>
            <a:r>
              <a:rPr lang="en-US" sz="4400" u="sng" dirty="0"/>
              <a:t>Checking the assumptions for regression.</a:t>
            </a:r>
            <a:endParaRPr lang="en-US" sz="4400" dirty="0"/>
          </a:p>
        </p:txBody>
      </p:sp>
      <p:pic>
        <p:nvPicPr>
          <p:cNvPr id="6" name="Picture 5" descr="A screenshot of a computer&#10;&#10;AI-generated content may be incorrect.">
            <a:extLst>
              <a:ext uri="{FF2B5EF4-FFF2-40B4-BE49-F238E27FC236}">
                <a16:creationId xmlns:a16="http://schemas.microsoft.com/office/drawing/2014/main" id="{FBA5D2B0-38F1-6B81-F8D4-95F8DEBDB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2438399"/>
            <a:ext cx="4813838" cy="3334408"/>
          </a:xfrm>
          <a:prstGeom prst="rect">
            <a:avLst/>
          </a:prstGeom>
        </p:spPr>
      </p:pic>
      <p:sp>
        <p:nvSpPr>
          <p:cNvPr id="8" name="TextBox 7">
            <a:extLst>
              <a:ext uri="{FF2B5EF4-FFF2-40B4-BE49-F238E27FC236}">
                <a16:creationId xmlns:a16="http://schemas.microsoft.com/office/drawing/2014/main" id="{CB178F45-27BC-0539-B13E-61A0E8DD312F}"/>
              </a:ext>
            </a:extLst>
          </p:cNvPr>
          <p:cNvSpPr txBox="1"/>
          <p:nvPr/>
        </p:nvSpPr>
        <p:spPr>
          <a:xfrm>
            <a:off x="2095941" y="1372768"/>
            <a:ext cx="8000117"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sz="2400" b="1" dirty="0">
                <a:solidFill>
                  <a:srgbClr val="FF0000"/>
                </a:solidFill>
              </a:rPr>
              <a:t>Multi-collinearity</a:t>
            </a:r>
            <a:r>
              <a:rPr lang="en-US" sz="2400" b="1" dirty="0"/>
              <a:t> was detected within the features.</a:t>
            </a:r>
          </a:p>
          <a:p>
            <a:pPr marL="342900" indent="-342900">
              <a:buClr>
                <a:schemeClr val="tx1"/>
              </a:buClr>
              <a:buFont typeface="Arial" panose="020B0604020202020204" pitchFamily="34" charset="0"/>
              <a:buChar char="•"/>
            </a:pPr>
            <a:r>
              <a:rPr lang="en-US" sz="2400" b="1" dirty="0">
                <a:solidFill>
                  <a:srgbClr val="FF0000"/>
                </a:solidFill>
              </a:rPr>
              <a:t>Non-Linearity</a:t>
            </a:r>
            <a:r>
              <a:rPr lang="en-US" sz="2400" b="1" dirty="0"/>
              <a:t> was detected within the dataset </a:t>
            </a:r>
          </a:p>
        </p:txBody>
      </p:sp>
      <p:pic>
        <p:nvPicPr>
          <p:cNvPr id="9" name="Picture 8" descr="A screenshot of a computer program&#10;&#10;AI-generated content may be incorrect.">
            <a:extLst>
              <a:ext uri="{FF2B5EF4-FFF2-40B4-BE49-F238E27FC236}">
                <a16:creationId xmlns:a16="http://schemas.microsoft.com/office/drawing/2014/main" id="{06247C28-584D-F549-4665-97D70D380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08" y="2495766"/>
            <a:ext cx="6065531" cy="3219675"/>
          </a:xfrm>
          <a:prstGeom prst="rect">
            <a:avLst/>
          </a:prstGeom>
        </p:spPr>
      </p:pic>
    </p:spTree>
    <p:extLst>
      <p:ext uri="{BB962C8B-B14F-4D97-AF65-F5344CB8AC3E}">
        <p14:creationId xmlns:p14="http://schemas.microsoft.com/office/powerpoint/2010/main" val="2313044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BC42-8941-4AC4-14ED-51593D950AF4}"/>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FD5792E2-6478-BE6E-507B-0C2B43621A1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FEDE61B6-ACB0-E7E5-44AE-A14A39814C72}"/>
              </a:ext>
            </a:extLst>
          </p:cNvPr>
          <p:cNvSpPr txBox="1"/>
          <p:nvPr/>
        </p:nvSpPr>
        <p:spPr>
          <a:xfrm>
            <a:off x="334259" y="139609"/>
            <a:ext cx="11523482" cy="1200329"/>
          </a:xfrm>
          <a:prstGeom prst="rect">
            <a:avLst/>
          </a:prstGeom>
          <a:noFill/>
        </p:spPr>
        <p:txBody>
          <a:bodyPr wrap="square">
            <a:spAutoFit/>
          </a:bodyPr>
          <a:lstStyle/>
          <a:p>
            <a:r>
              <a:rPr lang="en-US" sz="3600" dirty="0"/>
              <a:t>Generating the equation Method 1 : Symbolic Regression</a:t>
            </a:r>
          </a:p>
          <a:p>
            <a:endParaRPr lang="en-US" sz="3600" dirty="0"/>
          </a:p>
        </p:txBody>
      </p:sp>
      <p:sp>
        <p:nvSpPr>
          <p:cNvPr id="2" name="TextBox 1">
            <a:extLst>
              <a:ext uri="{FF2B5EF4-FFF2-40B4-BE49-F238E27FC236}">
                <a16:creationId xmlns:a16="http://schemas.microsoft.com/office/drawing/2014/main" id="{7FFE44A8-C970-F40A-A965-FDD92C06CD2C}"/>
              </a:ext>
            </a:extLst>
          </p:cNvPr>
          <p:cNvSpPr txBox="1"/>
          <p:nvPr/>
        </p:nvSpPr>
        <p:spPr>
          <a:xfrm>
            <a:off x="549897" y="918754"/>
            <a:ext cx="11201399" cy="5405846"/>
          </a:xfrm>
          <a:prstGeom prst="rect">
            <a:avLst/>
          </a:prstGeom>
          <a:solidFill>
            <a:schemeClr val="bg1">
              <a:alpha val="63000"/>
            </a:schemeClr>
          </a:solid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05C981-5E95-4CC7-B633-013489F31402}"/>
                  </a:ext>
                </a:extLst>
              </p:cNvPr>
              <p:cNvSpPr txBox="1"/>
              <p:nvPr/>
            </p:nvSpPr>
            <p:spPr>
              <a:xfrm>
                <a:off x="762000" y="1089420"/>
                <a:ext cx="44196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𝑨</m:t>
                      </m:r>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𝟒𝟔𝟎</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𝟔</m:t>
                              </m:r>
                            </m:sub>
                          </m:sSub>
                        </m:e>
                      </m:d>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𝟕</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𝟔</m:t>
                              </m:r>
                            </m:sub>
                          </m:sSub>
                        </m:e>
                      </m:d>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𝟕</m:t>
                              </m:r>
                            </m:sub>
                          </m:sSub>
                        </m:e>
                      </m:d>
                      <m:r>
                        <a:rPr lang="en-US" i="1">
                          <a:latin typeface="Cambria Math" panose="02040503050406030204" pitchFamily="18" charset="0"/>
                        </a:rPr>
                        <m:t>)</m:t>
                      </m:r>
                    </m:oMath>
                  </m:oMathPara>
                </a14:m>
                <a:endParaRPr lang="en-US" dirty="0"/>
              </a:p>
              <a:p>
                <a:endParaRPr lang="en-US" dirty="0"/>
              </a:p>
            </p:txBody>
          </p:sp>
        </mc:Choice>
        <mc:Fallback xmlns="">
          <p:sp>
            <p:nvSpPr>
              <p:cNvPr id="5" name="TextBox 4">
                <a:extLst>
                  <a:ext uri="{FF2B5EF4-FFF2-40B4-BE49-F238E27FC236}">
                    <a16:creationId xmlns:a16="http://schemas.microsoft.com/office/drawing/2014/main" id="{4605C981-5E95-4CC7-B633-013489F31402}"/>
                  </a:ext>
                </a:extLst>
              </p:cNvPr>
              <p:cNvSpPr txBox="1">
                <a:spLocks noRot="1" noChangeAspect="1" noMove="1" noResize="1" noEditPoints="1" noAdjustHandles="1" noChangeArrowheads="1" noChangeShapeType="1" noTextEdit="1"/>
              </p:cNvSpPr>
              <p:nvPr/>
            </p:nvSpPr>
            <p:spPr>
              <a:xfrm>
                <a:off x="762000" y="1089420"/>
                <a:ext cx="4419600" cy="646331"/>
              </a:xfrm>
              <a:prstGeom prst="rect">
                <a:avLst/>
              </a:prstGeom>
              <a:blipFill>
                <a:blip r:embed="rId2"/>
                <a:stretch>
                  <a:fillRect r="-41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749CA4A-6F0B-4666-AE67-60B09CE4F59B}"/>
              </a:ext>
            </a:extLst>
          </p:cNvPr>
          <p:cNvSpPr txBox="1"/>
          <p:nvPr/>
        </p:nvSpPr>
        <p:spPr>
          <a:xfrm>
            <a:off x="7772400" y="4205386"/>
            <a:ext cx="4296659" cy="2246769"/>
          </a:xfrm>
          <a:prstGeom prst="rect">
            <a:avLst/>
          </a:prstGeom>
          <a:solidFill>
            <a:schemeClr val="bg1">
              <a:alpha val="50000"/>
            </a:schemeClr>
          </a:solidFill>
        </p:spPr>
        <p:txBody>
          <a:bodyPr wrap="square" rtlCol="0">
            <a:spAutoFit/>
          </a:bodyPr>
          <a:lstStyle/>
          <a:p>
            <a:pPr marL="285750" indent="-285750">
              <a:buFont typeface="Arial" panose="020B0604020202020204" pitchFamily="34" charset="0"/>
              <a:buChar char="•"/>
            </a:pPr>
            <a:r>
              <a:rPr lang="en-US" sz="1400" dirty="0"/>
              <a:t>X0 = number of male audios</a:t>
            </a:r>
          </a:p>
          <a:p>
            <a:pPr marL="285750" indent="-285750">
              <a:buFont typeface="Arial" panose="020B0604020202020204" pitchFamily="34" charset="0"/>
              <a:buChar char="•"/>
            </a:pPr>
            <a:r>
              <a:rPr lang="en-US" sz="1400" dirty="0"/>
              <a:t>X1 = number of female audios</a:t>
            </a:r>
          </a:p>
          <a:p>
            <a:pPr marL="285750" indent="-285750">
              <a:buFont typeface="Arial" panose="020B0604020202020204" pitchFamily="34" charset="0"/>
              <a:buChar char="•"/>
            </a:pPr>
            <a:r>
              <a:rPr lang="en-US" sz="1400" dirty="0"/>
              <a:t>X2= Voice activity time of male</a:t>
            </a:r>
          </a:p>
          <a:p>
            <a:pPr marL="285750" indent="-285750">
              <a:buFont typeface="Arial" panose="020B0604020202020204" pitchFamily="34" charset="0"/>
              <a:buChar char="•"/>
            </a:pPr>
            <a:r>
              <a:rPr lang="en-US" sz="1400" dirty="0"/>
              <a:t>X3 = voice activity of time of female</a:t>
            </a:r>
          </a:p>
          <a:p>
            <a:pPr marL="285750" indent="-285750">
              <a:buFont typeface="Arial" panose="020B0604020202020204" pitchFamily="34" charset="0"/>
              <a:buChar char="•"/>
            </a:pPr>
            <a:r>
              <a:rPr lang="en-US" sz="1400" dirty="0"/>
              <a:t>X4 = Standard deviation of Energy levels male</a:t>
            </a:r>
          </a:p>
          <a:p>
            <a:pPr marL="285750" indent="-285750">
              <a:buFont typeface="Arial" panose="020B0604020202020204" pitchFamily="34" charset="0"/>
              <a:buChar char="•"/>
            </a:pPr>
            <a:r>
              <a:rPr lang="en-US" sz="1400" dirty="0"/>
              <a:t>X5= Standard deviation of Energy levels female.</a:t>
            </a:r>
          </a:p>
          <a:p>
            <a:pPr marL="285750" indent="-285750">
              <a:buFont typeface="Arial" panose="020B0604020202020204" pitchFamily="34" charset="0"/>
              <a:buChar char="•"/>
            </a:pPr>
            <a:r>
              <a:rPr lang="en-US" sz="1400" dirty="0"/>
              <a:t>X6 = Standard deviation of amplitudes male</a:t>
            </a:r>
          </a:p>
          <a:p>
            <a:pPr marL="285750" indent="-285750">
              <a:buFont typeface="Arial" panose="020B0604020202020204" pitchFamily="34" charset="0"/>
              <a:buChar char="•"/>
            </a:pPr>
            <a:r>
              <a:rPr lang="en-US" sz="1400" dirty="0"/>
              <a:t>X7 = Standard deviation of amplitudes female</a:t>
            </a:r>
          </a:p>
          <a:p>
            <a:pPr marL="285750" indent="-285750">
              <a:buFont typeface="Arial" panose="020B0604020202020204" pitchFamily="34" charset="0"/>
              <a:buChar char="•"/>
            </a:pPr>
            <a:r>
              <a:rPr lang="en-US" sz="1400" dirty="0"/>
              <a:t>X8 = Standard deviation of pitch male</a:t>
            </a:r>
          </a:p>
          <a:p>
            <a:pPr marL="285750" indent="-285750">
              <a:buFont typeface="Arial" panose="020B0604020202020204" pitchFamily="34" charset="0"/>
              <a:buChar char="•"/>
            </a:pPr>
            <a:r>
              <a:rPr lang="en-US" sz="1400" dirty="0"/>
              <a:t>X9 = Standard deviation of pitch female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6A5E3A-98CD-BC31-3540-C911856E884A}"/>
                  </a:ext>
                </a:extLst>
              </p:cNvPr>
              <p:cNvSpPr txBox="1"/>
              <p:nvPr/>
            </p:nvSpPr>
            <p:spPr>
              <a:xfrm>
                <a:off x="762000" y="1404115"/>
                <a:ext cx="5519833" cy="9346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𝑩</m:t>
                      </m:r>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𝟎𝟏𝟓</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𝟒</m:t>
                              </m:r>
                            </m:sub>
                          </m:sSub>
                        </m:e>
                      </m:d>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𝟕𝟕𝟔</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𝟓</m:t>
                              </m:r>
                            </m:sub>
                          </m:sSub>
                        </m:e>
                      </m:d>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𝟔</m:t>
                              </m:r>
                            </m:sub>
                          </m:sSub>
                        </m:num>
                        <m:den>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𝟖</m:t>
                              </m:r>
                            </m:sub>
                          </m:sSub>
                        </m:den>
                      </m:f>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𝟔</m:t>
                          </m:r>
                        </m:sub>
                      </m:sSub>
                    </m:oMath>
                  </m:oMathPara>
                </a14:m>
                <a:endParaRPr lang="en-US" b="1" dirty="0"/>
              </a:p>
              <a:p>
                <a:endParaRPr lang="en-US" dirty="0"/>
              </a:p>
            </p:txBody>
          </p:sp>
        </mc:Choice>
        <mc:Fallback xmlns="">
          <p:sp>
            <p:nvSpPr>
              <p:cNvPr id="7" name="TextBox 6">
                <a:extLst>
                  <a:ext uri="{FF2B5EF4-FFF2-40B4-BE49-F238E27FC236}">
                    <a16:creationId xmlns:a16="http://schemas.microsoft.com/office/drawing/2014/main" id="{C66A5E3A-98CD-BC31-3540-C911856E884A}"/>
                  </a:ext>
                </a:extLst>
              </p:cNvPr>
              <p:cNvSpPr txBox="1">
                <a:spLocks noRot="1" noChangeAspect="1" noMove="1" noResize="1" noEditPoints="1" noAdjustHandles="1" noChangeArrowheads="1" noChangeShapeType="1" noTextEdit="1"/>
              </p:cNvSpPr>
              <p:nvPr/>
            </p:nvSpPr>
            <p:spPr>
              <a:xfrm>
                <a:off x="762000" y="1404115"/>
                <a:ext cx="5519833" cy="9346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E3D575-1638-5CD7-106D-9D528FF83CCA}"/>
                  </a:ext>
                </a:extLst>
              </p:cNvPr>
              <p:cNvSpPr txBox="1"/>
              <p:nvPr/>
            </p:nvSpPr>
            <p:spPr>
              <a:xfrm>
                <a:off x="762000" y="1959535"/>
                <a:ext cx="11201399" cy="1232197"/>
              </a:xfrm>
              <a:prstGeom prst="rect">
                <a:avLst/>
              </a:prstGeom>
              <a:noFill/>
            </p:spPr>
            <p:txBody>
              <a:bodyPr wrap="square" rtlCol="0">
                <a:spAutoFit/>
              </a:bodyPr>
              <a:lstStyle/>
              <a:p>
                <a:r>
                  <a:rPr lang="en-US" b="1" dirty="0"/>
                  <a:t>C</a:t>
                </a:r>
                <a14:m>
                  <m:oMath xmlns:m="http://schemas.openxmlformats.org/officeDocument/2006/math">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𝟎𝟏𝟓</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𝟒</m:t>
                            </m:r>
                          </m:sub>
                        </m:sSub>
                      </m:e>
                    </m:d>
                    <m:r>
                      <a:rPr lang="en-US" b="1" i="1">
                        <a:latin typeface="Cambria Math" panose="02040503050406030204" pitchFamily="18" charset="0"/>
                      </a:rPr>
                      <m:t>+</m:t>
                    </m:r>
                    <m:d>
                      <m:dPr>
                        <m:ctrlPr>
                          <a:rPr lang="en-US" b="1" i="1">
                            <a:latin typeface="Cambria Math" panose="02040503050406030204" pitchFamily="18" charset="0"/>
                          </a:rPr>
                        </m:ctrlPr>
                      </m:dPr>
                      <m:e>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𝟔</m:t>
                                </m:r>
                              </m:sub>
                            </m:sSub>
                          </m:num>
                          <m:den>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𝟓</m:t>
                                    </m:r>
                                  </m:sub>
                                </m:sSub>
                              </m:e>
                            </m:d>
                          </m:den>
                        </m:f>
                      </m:e>
                    </m:d>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𝟗𝟓𝟗</m:t>
                    </m:r>
                    <m:r>
                      <a:rPr lang="en-US" b="1" i="1">
                        <a:latin typeface="Cambria Math" panose="02040503050406030204" pitchFamily="18" charset="0"/>
                      </a:rPr>
                      <m:t>−</m:t>
                    </m:r>
                    <m:d>
                      <m:dPr>
                        <m:ctrlPr>
                          <a:rPr lang="en-US" b="1" i="1">
                            <a:latin typeface="Cambria Math" panose="02040503050406030204" pitchFamily="18" charset="0"/>
                          </a:rPr>
                        </m:ctrlPr>
                      </m:dPr>
                      <m:e>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𝟓</m:t>
                                </m:r>
                              </m:sub>
                            </m:sSub>
                          </m:num>
                          <m:den>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𝑿</m:t>
                                </m:r>
                              </m:e>
                              <m:sub>
                                <m:r>
                                  <a:rPr lang="en-US" b="1" i="1">
                                    <a:latin typeface="Cambria Math" panose="02040503050406030204" pitchFamily="18" charset="0"/>
                                  </a:rPr>
                                  <m:t>𝟖</m:t>
                                </m:r>
                                <m:r>
                                  <a:rPr lang="en-US" b="1" i="1">
                                    <a:latin typeface="Cambria Math" panose="02040503050406030204" pitchFamily="18" charset="0"/>
                                  </a:rPr>
                                  <m:t>∗</m:t>
                                </m:r>
                              </m:sub>
                            </m:sSub>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𝟒</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𝟓</m:t>
                                    </m:r>
                                  </m:sub>
                                </m:sSub>
                              </m:e>
                            </m:d>
                            <m:r>
                              <a:rPr lang="en-US" b="1" i="1">
                                <a:latin typeface="Cambria Math" panose="02040503050406030204" pitchFamily="18" charset="0"/>
                              </a:rPr>
                              <m:t>)</m:t>
                            </m:r>
                          </m:den>
                        </m:f>
                      </m:e>
                    </m:d>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𝟔</m:t>
                            </m:r>
                          </m:sub>
                        </m:sSub>
                      </m:e>
                    </m:d>
                    <m:r>
                      <a:rPr lang="en-US" b="1" i="1">
                        <a:latin typeface="Cambria Math" panose="02040503050406030204" pitchFamily="18" charset="0"/>
                      </a:rPr>
                      <m:t>+</m:t>
                    </m:r>
                    <m:d>
                      <m:dPr>
                        <m:ctrlPr>
                          <a:rPr lang="en-US" b="1" i="1">
                            <a:latin typeface="Cambria Math" panose="02040503050406030204" pitchFamily="18" charset="0"/>
                          </a:rPr>
                        </m:ctrlPr>
                      </m:dPr>
                      <m:e>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num>
                          <m:den>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𝟐</m:t>
                                </m:r>
                              </m:sub>
                            </m:sSub>
                          </m:den>
                        </m:f>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𝟕</m:t>
                            </m:r>
                          </m:sub>
                        </m:sSub>
                      </m:e>
                    </m:d>
                    <m:r>
                      <a:rPr lang="en-US" b="1" i="1">
                        <a:latin typeface="Cambria Math" panose="02040503050406030204" pitchFamily="18" charset="0"/>
                      </a:rPr>
                      <m:t>)+</m:t>
                    </m:r>
                    <m:d>
                      <m:dPr>
                        <m:ctrlPr>
                          <a:rPr lang="en-US" b="1" i="1">
                            <a:latin typeface="Cambria Math" panose="02040503050406030204" pitchFamily="18" charset="0"/>
                          </a:rPr>
                        </m:ctrlPr>
                      </m:dPr>
                      <m:e>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𝟏</m:t>
                                </m:r>
                              </m:sub>
                            </m:sSub>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𝟕𝟖𝟏</m:t>
                                </m:r>
                              </m:e>
                            </m:d>
                          </m:num>
                          <m:den>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𝟖</m:t>
                                </m:r>
                              </m:sub>
                            </m:sSub>
                          </m:den>
                        </m:f>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𝟕𝟓𝟐</m:t>
                            </m:r>
                          </m:num>
                          <m:den>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𝟎𝟓𝟓</m:t>
                            </m:r>
                          </m:den>
                        </m:f>
                      </m:e>
                    </m:d>
                  </m:oMath>
                </a14:m>
                <a:endParaRPr lang="en-US" b="1" dirty="0"/>
              </a:p>
              <a:p>
                <a:endParaRPr lang="en-US" dirty="0"/>
              </a:p>
            </p:txBody>
          </p:sp>
        </mc:Choice>
        <mc:Fallback xmlns="">
          <p:sp>
            <p:nvSpPr>
              <p:cNvPr id="14" name="TextBox 13">
                <a:extLst>
                  <a:ext uri="{FF2B5EF4-FFF2-40B4-BE49-F238E27FC236}">
                    <a16:creationId xmlns:a16="http://schemas.microsoft.com/office/drawing/2014/main" id="{E9E3D575-1638-5CD7-106D-9D528FF83CCA}"/>
                  </a:ext>
                </a:extLst>
              </p:cNvPr>
              <p:cNvSpPr txBox="1">
                <a:spLocks noRot="1" noChangeAspect="1" noMove="1" noResize="1" noEditPoints="1" noAdjustHandles="1" noChangeArrowheads="1" noChangeShapeType="1" noTextEdit="1"/>
              </p:cNvSpPr>
              <p:nvPr/>
            </p:nvSpPr>
            <p:spPr>
              <a:xfrm>
                <a:off x="762000" y="1959535"/>
                <a:ext cx="11201399" cy="1232197"/>
              </a:xfrm>
              <a:prstGeom prst="rect">
                <a:avLst/>
              </a:prstGeom>
              <a:blipFill>
                <a:blip r:embed="rId4"/>
                <a:stretch>
                  <a:fillRect l="-435" t="-72906" b="-837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88B894-AE6C-C060-15A1-A32564BC00F4}"/>
                  </a:ext>
                </a:extLst>
              </p:cNvPr>
              <p:cNvSpPr txBox="1"/>
              <p:nvPr/>
            </p:nvSpPr>
            <p:spPr>
              <a:xfrm>
                <a:off x="762000" y="2984487"/>
                <a:ext cx="990600" cy="8890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𝑫</m:t>
                      </m:r>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𝟖</m:t>
                              </m:r>
                            </m:sub>
                          </m:sSub>
                        </m:num>
                        <m:den>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𝟒</m:t>
                              </m:r>
                            </m:sub>
                          </m:sSub>
                        </m:den>
                      </m:f>
                    </m:oMath>
                  </m:oMathPara>
                </a14:m>
                <a:endParaRPr lang="en-US" b="1" dirty="0"/>
              </a:p>
              <a:p>
                <a:endParaRPr lang="en-US" b="1" dirty="0"/>
              </a:p>
            </p:txBody>
          </p:sp>
        </mc:Choice>
        <mc:Fallback xmlns="">
          <p:sp>
            <p:nvSpPr>
              <p:cNvPr id="15" name="TextBox 14">
                <a:extLst>
                  <a:ext uri="{FF2B5EF4-FFF2-40B4-BE49-F238E27FC236}">
                    <a16:creationId xmlns:a16="http://schemas.microsoft.com/office/drawing/2014/main" id="{D788B894-AE6C-C060-15A1-A32564BC00F4}"/>
                  </a:ext>
                </a:extLst>
              </p:cNvPr>
              <p:cNvSpPr txBox="1">
                <a:spLocks noRot="1" noChangeAspect="1" noMove="1" noResize="1" noEditPoints="1" noAdjustHandles="1" noChangeArrowheads="1" noChangeShapeType="1" noTextEdit="1"/>
              </p:cNvSpPr>
              <p:nvPr/>
            </p:nvSpPr>
            <p:spPr>
              <a:xfrm>
                <a:off x="762000" y="2984487"/>
                <a:ext cx="990600" cy="88902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2B6D78-25A8-9C06-CF02-4A9942850867}"/>
                  </a:ext>
                </a:extLst>
              </p:cNvPr>
              <p:cNvSpPr txBox="1"/>
              <p:nvPr/>
            </p:nvSpPr>
            <p:spPr>
              <a:xfrm>
                <a:off x="762000" y="3622361"/>
                <a:ext cx="7767734" cy="6819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𝑬</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𝟎𝟏𝟓</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𝟒</m:t>
                              </m:r>
                            </m:sub>
                          </m:sSub>
                        </m:e>
                      </m:d>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𝟕𝟕𝟔</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𝟓</m:t>
                              </m:r>
                            </m:sub>
                          </m:sSub>
                        </m:e>
                      </m:d>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d>
                        <m:dPr>
                          <m:ctrlPr>
                            <a:rPr lang="en-US" b="1" i="1">
                              <a:latin typeface="Cambria Math" panose="02040503050406030204" pitchFamily="18" charset="0"/>
                            </a:rPr>
                          </m:ctrlPr>
                        </m:dPr>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𝟕</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𝟔</m:t>
                                  </m:r>
                                </m:sub>
                              </m:sSub>
                            </m:e>
                          </m:d>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𝟕</m:t>
                                  </m:r>
                                </m:sub>
                              </m:sSub>
                            </m:e>
                          </m:d>
                        </m:e>
                      </m:d>
                      <m:r>
                        <a:rPr lang="en-US" b="1" i="1">
                          <a:latin typeface="Cambria Math" panose="02040503050406030204" pitchFamily="18" charset="0"/>
                        </a:rPr>
                        <m:t>)</m:t>
                      </m:r>
                    </m:oMath>
                  </m:oMathPara>
                </a14:m>
                <a:endParaRPr lang="en-US" b="1" dirty="0"/>
              </a:p>
              <a:p>
                <a:endParaRPr lang="en-US" b="1" dirty="0"/>
              </a:p>
            </p:txBody>
          </p:sp>
        </mc:Choice>
        <mc:Fallback xmlns="">
          <p:sp>
            <p:nvSpPr>
              <p:cNvPr id="16" name="TextBox 15">
                <a:extLst>
                  <a:ext uri="{FF2B5EF4-FFF2-40B4-BE49-F238E27FC236}">
                    <a16:creationId xmlns:a16="http://schemas.microsoft.com/office/drawing/2014/main" id="{452B6D78-25A8-9C06-CF02-4A9942850867}"/>
                  </a:ext>
                </a:extLst>
              </p:cNvPr>
              <p:cNvSpPr txBox="1">
                <a:spLocks noRot="1" noChangeAspect="1" noMove="1" noResize="1" noEditPoints="1" noAdjustHandles="1" noChangeArrowheads="1" noChangeShapeType="1" noTextEdit="1"/>
              </p:cNvSpPr>
              <p:nvPr/>
            </p:nvSpPr>
            <p:spPr>
              <a:xfrm>
                <a:off x="762000" y="3622361"/>
                <a:ext cx="7767734" cy="681982"/>
              </a:xfrm>
              <a:prstGeom prst="rect">
                <a:avLst/>
              </a:prstGeom>
              <a:blipFill>
                <a:blip r:embed="rId6"/>
                <a:stretch>
                  <a:fillRect r="-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648CE88-79AC-98D3-CB5A-55039BE8EE23}"/>
                  </a:ext>
                </a:extLst>
              </p:cNvPr>
              <p:cNvSpPr txBox="1"/>
              <p:nvPr/>
            </p:nvSpPr>
            <p:spPr>
              <a:xfrm>
                <a:off x="762000" y="4200157"/>
                <a:ext cx="5204927" cy="12610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𝑭</m:t>
                      </m:r>
                      <m:r>
                        <a:rPr lang="en-US" b="1" i="1">
                          <a:latin typeface="Cambria Math" panose="02040503050406030204" pitchFamily="18" charset="0"/>
                        </a:rPr>
                        <m:t>=−</m:t>
                      </m:r>
                      <m:d>
                        <m:dPr>
                          <m:ctrlPr>
                            <a:rPr lang="en-US" b="1" i="1">
                              <a:latin typeface="Cambria Math" panose="02040503050406030204" pitchFamily="18" charset="0"/>
                            </a:rPr>
                          </m:ctrlPr>
                        </m:dPr>
                        <m:e>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𝟔</m:t>
                                  </m:r>
                                </m:sub>
                              </m:sSub>
                            </m:num>
                            <m:den>
                              <m:d>
                                <m:dPr>
                                  <m:ctrlPr>
                                    <a:rPr lang="en-US" b="1" i="1">
                                      <a:latin typeface="Cambria Math" panose="02040503050406030204" pitchFamily="18" charset="0"/>
                                    </a:rPr>
                                  </m:ctrlPr>
                                </m:dPr>
                                <m:e>
                                  <m:d>
                                    <m:dPr>
                                      <m:ctrlPr>
                                        <a:rPr lang="en-US" b="1" i="1">
                                          <a:latin typeface="Cambria Math" panose="02040503050406030204" pitchFamily="18" charset="0"/>
                                        </a:rPr>
                                      </m:ctrlPr>
                                    </m:dPr>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𝟑</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𝟖</m:t>
                                              </m:r>
                                            </m:sub>
                                          </m:sSub>
                                        </m:e>
                                      </m:d>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𝟓</m:t>
                                              </m:r>
                                            </m:sub>
                                          </m:sSub>
                                        </m:e>
                                      </m:d>
                                    </m:e>
                                  </m:d>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𝟕</m:t>
                                      </m:r>
                                    </m:sub>
                                  </m:sSub>
                                  <m:r>
                                    <a:rPr lang="en-US" b="1" i="1">
                                      <a:latin typeface="Cambria Math" panose="02040503050406030204" pitchFamily="18" charset="0"/>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𝟓</m:t>
                                          </m:r>
                                        </m:sub>
                                      </m:sSub>
                                    </m:num>
                                    <m:den>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𝟗</m:t>
                                          </m:r>
                                        </m:sub>
                                      </m:sSub>
                                    </m:den>
                                  </m:f>
                                </m:e>
                              </m:d>
                            </m:den>
                          </m:f>
                        </m:e>
                      </m:d>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𝟏</m:t>
                          </m:r>
                        </m:sub>
                      </m:sSub>
                    </m:oMath>
                  </m:oMathPara>
                </a14:m>
                <a:endParaRPr lang="en-US" b="1" dirty="0"/>
              </a:p>
              <a:p>
                <a:endParaRPr lang="en-US" b="1" dirty="0"/>
              </a:p>
            </p:txBody>
          </p:sp>
        </mc:Choice>
        <mc:Fallback xmlns="">
          <p:sp>
            <p:nvSpPr>
              <p:cNvPr id="17" name="TextBox 16">
                <a:extLst>
                  <a:ext uri="{FF2B5EF4-FFF2-40B4-BE49-F238E27FC236}">
                    <a16:creationId xmlns:a16="http://schemas.microsoft.com/office/drawing/2014/main" id="{C648CE88-79AC-98D3-CB5A-55039BE8EE23}"/>
                  </a:ext>
                </a:extLst>
              </p:cNvPr>
              <p:cNvSpPr txBox="1">
                <a:spLocks noRot="1" noChangeAspect="1" noMove="1" noResize="1" noEditPoints="1" noAdjustHandles="1" noChangeArrowheads="1" noChangeShapeType="1" noTextEdit="1"/>
              </p:cNvSpPr>
              <p:nvPr/>
            </p:nvSpPr>
            <p:spPr>
              <a:xfrm>
                <a:off x="762000" y="4200157"/>
                <a:ext cx="5204927" cy="126105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B028AC7-A235-D403-41DF-301FC1E417B9}"/>
                  </a:ext>
                </a:extLst>
              </p:cNvPr>
              <p:cNvSpPr txBox="1"/>
              <p:nvPr/>
            </p:nvSpPr>
            <p:spPr>
              <a:xfrm>
                <a:off x="334259" y="5260150"/>
                <a:ext cx="6486525"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𝑨𝒖𝒅𝒊𝒐</m:t>
                      </m:r>
                      <m:r>
                        <a:rPr lang="en-US" sz="2400" b="1" i="1" smtClean="0">
                          <a:solidFill>
                            <a:srgbClr val="FF0000"/>
                          </a:solidFill>
                          <a:latin typeface="Cambria Math" panose="02040503050406030204" pitchFamily="18" charset="0"/>
                        </a:rPr>
                        <m:t> </m:t>
                      </m:r>
                      <m:r>
                        <a:rPr lang="en-US" sz="2400" b="1" i="1" smtClean="0">
                          <a:solidFill>
                            <a:srgbClr val="FF0000"/>
                          </a:solidFill>
                          <a:latin typeface="Cambria Math" panose="02040503050406030204" pitchFamily="18" charset="0"/>
                        </a:rPr>
                        <m:t>𝑩𝒊𝒂𝒔</m:t>
                      </m:r>
                      <m:r>
                        <a:rPr lang="en-US" sz="2400" b="1" i="1" smtClean="0">
                          <a:solidFill>
                            <a:srgbClr val="FF0000"/>
                          </a:solidFill>
                          <a:latin typeface="Cambria Math" panose="02040503050406030204" pitchFamily="18" charset="0"/>
                        </a:rPr>
                        <m:t> </m:t>
                      </m:r>
                      <m:r>
                        <a:rPr lang="en-US" sz="2400" b="1" i="1" smtClean="0">
                          <a:solidFill>
                            <a:srgbClr val="FF0000"/>
                          </a:solidFill>
                          <a:latin typeface="Cambria Math" panose="02040503050406030204" pitchFamily="18" charset="0"/>
                        </a:rPr>
                        <m:t>𝑺𝒄𝒐𝒓𝒆</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𝑨</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𝑩</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𝑪</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𝑫</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𝑬</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𝑭</m:t>
                      </m:r>
                    </m:oMath>
                  </m:oMathPara>
                </a14:m>
                <a:endParaRPr lang="en-US" sz="2400" b="1" dirty="0">
                  <a:solidFill>
                    <a:srgbClr val="FF0000"/>
                  </a:solidFill>
                </a:endParaRPr>
              </a:p>
              <a:p>
                <a:endParaRPr lang="en-US" dirty="0"/>
              </a:p>
            </p:txBody>
          </p:sp>
        </mc:Choice>
        <mc:Fallback xmlns="">
          <p:sp>
            <p:nvSpPr>
              <p:cNvPr id="18" name="TextBox 17">
                <a:extLst>
                  <a:ext uri="{FF2B5EF4-FFF2-40B4-BE49-F238E27FC236}">
                    <a16:creationId xmlns:a16="http://schemas.microsoft.com/office/drawing/2014/main" id="{AB028AC7-A235-D403-41DF-301FC1E417B9}"/>
                  </a:ext>
                </a:extLst>
              </p:cNvPr>
              <p:cNvSpPr txBox="1">
                <a:spLocks noRot="1" noChangeAspect="1" noMove="1" noResize="1" noEditPoints="1" noAdjustHandles="1" noChangeArrowheads="1" noChangeShapeType="1" noTextEdit="1"/>
              </p:cNvSpPr>
              <p:nvPr/>
            </p:nvSpPr>
            <p:spPr>
              <a:xfrm>
                <a:off x="334259" y="5260150"/>
                <a:ext cx="6486525" cy="73866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69626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EF412-5E6E-3264-E06D-FE6B0DE78D27}"/>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2C8A3B6E-37B5-4FA1-9BE1-EEB717147C1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9100A967-DF96-E045-3963-0E802094062A}"/>
              </a:ext>
            </a:extLst>
          </p:cNvPr>
          <p:cNvSpPr txBox="1"/>
          <p:nvPr/>
        </p:nvSpPr>
        <p:spPr>
          <a:xfrm>
            <a:off x="439917" y="138548"/>
            <a:ext cx="11447283" cy="646331"/>
          </a:xfrm>
          <a:prstGeom prst="rect">
            <a:avLst/>
          </a:prstGeom>
          <a:noFill/>
        </p:spPr>
        <p:txBody>
          <a:bodyPr wrap="square">
            <a:spAutoFit/>
          </a:bodyPr>
          <a:lstStyle/>
          <a:p>
            <a:r>
              <a:rPr lang="en-US" sz="3600" dirty="0"/>
              <a:t>Generating the equation Method 1 : Symbolic Regression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AD986CE-3AFF-5EB5-34B1-DC5382E07F37}"/>
                  </a:ext>
                </a:extLst>
              </p:cNvPr>
              <p:cNvSpPr txBox="1"/>
              <p:nvPr/>
            </p:nvSpPr>
            <p:spPr>
              <a:xfrm>
                <a:off x="76200" y="1066800"/>
                <a:ext cx="12115800" cy="3909596"/>
              </a:xfrm>
              <a:prstGeom prst="rect">
                <a:avLst/>
              </a:prstGeom>
              <a:solidFill>
                <a:schemeClr val="bg1">
                  <a:alpha val="68000"/>
                </a:schemeClr>
              </a:solidFill>
            </p:spPr>
            <p:txBody>
              <a:bodyPr wrap="square" rtlCol="0">
                <a:spAutoFit/>
              </a:bodyPr>
              <a:lstStyle/>
              <a:p>
                <a:pPr marL="342900" indent="-342900">
                  <a:buFont typeface="Arial" panose="020B0604020202020204" pitchFamily="34" charset="0"/>
                  <a:buChar char="•"/>
                </a:pPr>
                <a:r>
                  <a:rPr lang="en-US" sz="2800" dirty="0">
                    <a:latin typeface="Cambria Math" panose="02040503050406030204" pitchFamily="18" charset="0"/>
                  </a:rPr>
                  <a:t>Calculates score based on the symbolic regression equation.</a:t>
                </a:r>
              </a:p>
              <a:p>
                <a:endParaRPr lang="en-US" sz="28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𝑨𝒖𝒅𝒊𝒐</m:t>
                      </m:r>
                      <m:r>
                        <a:rPr lang="en-US" sz="2800" b="1" i="1" smtClean="0">
                          <a:solidFill>
                            <a:schemeClr val="tx1"/>
                          </a:solidFill>
                          <a:latin typeface="Cambria Math" panose="02040503050406030204" pitchFamily="18" charset="0"/>
                        </a:rPr>
                        <m:t> </m:t>
                      </m:r>
                      <m:r>
                        <a:rPr lang="en-US" sz="2800" b="1" i="1" smtClean="0">
                          <a:solidFill>
                            <a:schemeClr val="tx1"/>
                          </a:solidFill>
                          <a:latin typeface="Cambria Math" panose="02040503050406030204" pitchFamily="18" charset="0"/>
                        </a:rPr>
                        <m:t>𝑩𝒊𝒂𝒔</m:t>
                      </m:r>
                      <m:r>
                        <a:rPr lang="en-US" sz="2800" b="1" i="1" smtClean="0">
                          <a:solidFill>
                            <a:schemeClr val="tx1"/>
                          </a:solidFill>
                          <a:latin typeface="Cambria Math" panose="02040503050406030204" pitchFamily="18" charset="0"/>
                        </a:rPr>
                        <m:t> </m:t>
                      </m:r>
                      <m:r>
                        <a:rPr lang="en-US" sz="2800" b="1" i="1" smtClean="0">
                          <a:solidFill>
                            <a:schemeClr val="tx1"/>
                          </a:solidFill>
                          <a:latin typeface="Cambria Math" panose="02040503050406030204" pitchFamily="18" charset="0"/>
                        </a:rPr>
                        <m:t>𝑺𝒄𝒐𝒓𝒆</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𝑨𝑩𝑺</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𝑨</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𝑩</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𝑪</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𝑫</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𝑬</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𝑭</m:t>
                      </m:r>
                    </m:oMath>
                  </m:oMathPara>
                </a14:m>
                <a:endParaRPr lang="en-US" sz="2800" b="1" dirty="0">
                  <a:solidFill>
                    <a:schemeClr val="tx1"/>
                  </a:solidFill>
                </a:endParaRPr>
              </a:p>
              <a:p>
                <a:endParaRPr lang="en-US" sz="2800" b="1" dirty="0">
                  <a:solidFill>
                    <a:schemeClr val="tx1"/>
                  </a:solidFill>
                </a:endParaRPr>
              </a:p>
              <a:p>
                <a:pPr marL="342900" indent="-342900">
                  <a:buFont typeface="Arial" panose="020B0604020202020204" pitchFamily="34" charset="0"/>
                  <a:buChar char="•"/>
                </a:pPr>
                <a:r>
                  <a:rPr lang="en-US" sz="2800" dirty="0"/>
                  <a:t>Smooths the scores to make it more interpretable.</a:t>
                </a:r>
              </a:p>
              <a:p>
                <a:endParaRPr lang="en-US" sz="2800" dirty="0"/>
              </a:p>
              <a:p>
                <a:pPr lvl="2"/>
                <a:r>
                  <a:rPr lang="en-US" sz="2400" b="1" dirty="0"/>
                  <a:t>ABS smoothed</a:t>
                </a:r>
                <a14:m>
                  <m:oMath xmlns:m="http://schemas.openxmlformats.org/officeDocument/2006/math">
                    <m:r>
                      <a:rPr lang="en-US" sz="2400" b="1" i="1" smtClean="0">
                        <a:latin typeface="Cambria Math" panose="02040503050406030204" pitchFamily="18" charset="0"/>
                      </a:rPr>
                      <m:t>=</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m:rPr>
                                <m:nor/>
                              </m:rPr>
                              <a:rPr lang="en-US" sz="2400" b="1"/>
                              <m:t>ABS</m:t>
                            </m:r>
                          </m:e>
                          <m:sub>
                            <m:r>
                              <a:rPr lang="en-US" sz="2400" b="1" i="1" smtClean="0">
                                <a:latin typeface="Cambria Math" panose="02040503050406030204" pitchFamily="18" charset="0"/>
                              </a:rPr>
                              <m:t>𝒏𝒆𝒘</m:t>
                            </m:r>
                            <m:r>
                              <a:rPr lang="en-US" sz="2400" b="1" i="1" smtClean="0">
                                <a:latin typeface="Cambria Math" panose="02040503050406030204" pitchFamily="18" charset="0"/>
                              </a:rPr>
                              <m:t>_</m:t>
                            </m:r>
                            <m:r>
                              <a:rPr lang="en-US" sz="2400" b="1" i="1" smtClean="0">
                                <a:latin typeface="Cambria Math" panose="02040503050406030204" pitchFamily="18" charset="0"/>
                              </a:rPr>
                              <m:t>𝒎𝒂𝒙</m:t>
                            </m:r>
                          </m:sub>
                        </m:sSub>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m:rPr>
                                <m:nor/>
                              </m:rPr>
                              <a:rPr lang="en-US" sz="2400" b="1"/>
                              <m:t>ABS</m:t>
                            </m:r>
                          </m:e>
                          <m:sub>
                            <m:r>
                              <a:rPr lang="en-US" sz="2400" b="1" i="1">
                                <a:latin typeface="Cambria Math" panose="02040503050406030204" pitchFamily="18" charset="0"/>
                              </a:rPr>
                              <m:t>𝒏𝒆𝒘</m:t>
                            </m:r>
                            <m:r>
                              <a:rPr lang="en-US" sz="2400" b="1" i="1">
                                <a:latin typeface="Cambria Math" panose="02040503050406030204" pitchFamily="18" charset="0"/>
                              </a:rPr>
                              <m:t>_</m:t>
                            </m:r>
                            <m:r>
                              <a:rPr lang="en-US" sz="2400" b="1" i="1">
                                <a:latin typeface="Cambria Math" panose="02040503050406030204" pitchFamily="18" charset="0"/>
                              </a:rPr>
                              <m:t>𝒎𝒊𝒎</m:t>
                            </m:r>
                          </m:sub>
                        </m:sSub>
                      </m:e>
                    </m:d>
                    <m:r>
                      <a:rPr lang="en-US" sz="2400" b="1" i="1" smtClean="0">
                        <a:latin typeface="Cambria Math" panose="02040503050406030204" pitchFamily="18" charset="0"/>
                      </a:rPr>
                      <m:t>∗</m:t>
                    </m:r>
                    <m:d>
                      <m:dPr>
                        <m:ctrlPr>
                          <a:rPr lang="en-US" sz="2400" b="1" i="1" smtClean="0">
                            <a:latin typeface="Cambria Math" panose="02040503050406030204" pitchFamily="18" charset="0"/>
                          </a:rPr>
                        </m:ctrlPr>
                      </m:dPr>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𝑽𝒂𝒍𝒖𝒆</m:t>
                            </m:r>
                            <m:r>
                              <a:rPr lang="en-US" sz="2400" b="1" i="1" smtClean="0">
                                <a:latin typeface="Cambria Math" panose="02040503050406030204" pitchFamily="18" charset="0"/>
                              </a:rPr>
                              <m:t> −</m:t>
                            </m:r>
                            <m:sSub>
                              <m:sSubPr>
                                <m:ctrlPr>
                                  <a:rPr lang="en-US" sz="2400" b="1" i="1">
                                    <a:latin typeface="Cambria Math" panose="02040503050406030204" pitchFamily="18" charset="0"/>
                                  </a:rPr>
                                </m:ctrlPr>
                              </m:sSubPr>
                              <m:e>
                                <m:r>
                                  <m:rPr>
                                    <m:nor/>
                                  </m:rPr>
                                  <a:rPr lang="en-US" sz="2400" b="1"/>
                                  <m:t>ABS</m:t>
                                </m:r>
                              </m:e>
                              <m:sub>
                                <m:r>
                                  <a:rPr lang="en-US" sz="2400" b="1" i="1">
                                    <a:latin typeface="Cambria Math" panose="02040503050406030204" pitchFamily="18" charset="0"/>
                                  </a:rPr>
                                  <m:t>𝑶𝒍𝒅</m:t>
                                </m:r>
                                <m:r>
                                  <a:rPr lang="en-US" sz="2400" b="1" i="1">
                                    <a:latin typeface="Cambria Math" panose="02040503050406030204" pitchFamily="18" charset="0"/>
                                  </a:rPr>
                                  <m:t>_</m:t>
                                </m:r>
                                <m:r>
                                  <a:rPr lang="en-US" sz="2400" b="1" i="1">
                                    <a:latin typeface="Cambria Math" panose="02040503050406030204" pitchFamily="18" charset="0"/>
                                  </a:rPr>
                                  <m:t>𝒎𝒊𝒏</m:t>
                                </m:r>
                              </m:sub>
                            </m:sSub>
                          </m:num>
                          <m:den>
                            <m:sSub>
                              <m:sSubPr>
                                <m:ctrlPr>
                                  <a:rPr lang="en-US" sz="2400" b="1" i="1">
                                    <a:latin typeface="Cambria Math" panose="02040503050406030204" pitchFamily="18" charset="0"/>
                                  </a:rPr>
                                </m:ctrlPr>
                              </m:sSubPr>
                              <m:e>
                                <m:r>
                                  <m:rPr>
                                    <m:nor/>
                                  </m:rPr>
                                  <a:rPr lang="en-US" sz="2400" b="1"/>
                                  <m:t>ABS</m:t>
                                </m:r>
                              </m:e>
                              <m:sub>
                                <m:r>
                                  <a:rPr lang="en-US" sz="2400" b="1" i="1">
                                    <a:latin typeface="Cambria Math" panose="02040503050406030204" pitchFamily="18" charset="0"/>
                                  </a:rPr>
                                  <m:t>𝑶𝒍𝒅</m:t>
                                </m:r>
                                <m:r>
                                  <a:rPr lang="en-US" sz="2400" b="1" i="1">
                                    <a:latin typeface="Cambria Math" panose="02040503050406030204" pitchFamily="18" charset="0"/>
                                  </a:rPr>
                                  <m:t>_</m:t>
                                </m:r>
                                <m:r>
                                  <a:rPr lang="en-US" sz="2400" b="1" i="1">
                                    <a:latin typeface="Cambria Math" panose="02040503050406030204" pitchFamily="18" charset="0"/>
                                  </a:rPr>
                                  <m:t>𝒎𝒂𝒙</m:t>
                                </m:r>
                              </m:sub>
                            </m:sSub>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m:rPr>
                                    <m:nor/>
                                  </m:rPr>
                                  <a:rPr lang="en-US" sz="2400" b="1"/>
                                  <m:t>ABS</m:t>
                                </m:r>
                              </m:e>
                              <m:sub>
                                <m:r>
                                  <a:rPr lang="en-US" sz="2400" b="1" i="1">
                                    <a:latin typeface="Cambria Math" panose="02040503050406030204" pitchFamily="18" charset="0"/>
                                  </a:rPr>
                                  <m:t>𝑶𝒍𝒅</m:t>
                                </m:r>
                                <m:r>
                                  <a:rPr lang="en-US" sz="2400" b="1" i="1">
                                    <a:latin typeface="Cambria Math" panose="02040503050406030204" pitchFamily="18" charset="0"/>
                                  </a:rPr>
                                  <m:t>_</m:t>
                                </m:r>
                                <m:r>
                                  <a:rPr lang="en-US" sz="2400" b="1" i="1">
                                    <a:latin typeface="Cambria Math" panose="02040503050406030204" pitchFamily="18" charset="0"/>
                                  </a:rPr>
                                  <m:t>𝒎𝒊𝒏</m:t>
                                </m:r>
                              </m:sub>
                            </m:sSub>
                          </m:den>
                        </m:f>
                      </m:e>
                    </m:d>
                  </m:oMath>
                </a14:m>
                <a:endParaRPr lang="en-US" sz="2400" b="1" i="1" dirty="0">
                  <a:latin typeface="Cambria Math" panose="02040503050406030204" pitchFamily="18" charset="0"/>
                </a:endParaRPr>
              </a:p>
              <a:p>
                <a:pPr marL="800100" lvl="1" indent="-342900">
                  <a:buFont typeface="Arial" panose="020B0604020202020204" pitchFamily="34" charset="0"/>
                  <a:buChar char="•"/>
                </a:pPr>
                <a14:m>
                  <m:oMath xmlns:m="http://schemas.openxmlformats.org/officeDocument/2006/math">
                    <m:sSub>
                      <m:sSubPr>
                        <m:ctrlPr>
                          <a:rPr lang="en-US" b="1" i="1" smtClean="0">
                            <a:latin typeface="Cambria Math" panose="02040503050406030204" pitchFamily="18" charset="0"/>
                          </a:rPr>
                        </m:ctrlPr>
                      </m:sSubPr>
                      <m:e>
                        <m:r>
                          <m:rPr>
                            <m:nor/>
                          </m:rPr>
                          <a:rPr lang="en-US" b="1"/>
                          <m:t>ABS</m:t>
                        </m:r>
                      </m:e>
                      <m:sub>
                        <m:r>
                          <a:rPr lang="en-US" b="1" i="1" smtClean="0">
                            <a:latin typeface="Cambria Math" panose="02040503050406030204" pitchFamily="18" charset="0"/>
                          </a:rPr>
                          <m:t>𝒏𝒆𝒘</m:t>
                        </m:r>
                        <m:r>
                          <a:rPr lang="en-US" b="1" i="1">
                            <a:latin typeface="Cambria Math" panose="02040503050406030204" pitchFamily="18" charset="0"/>
                          </a:rPr>
                          <m:t>_</m:t>
                        </m:r>
                        <m:r>
                          <a:rPr lang="en-US" b="1" i="1">
                            <a:latin typeface="Cambria Math" panose="02040503050406030204" pitchFamily="18" charset="0"/>
                          </a:rPr>
                          <m:t>𝒎𝒂𝒙</m:t>
                        </m:r>
                      </m:sub>
                    </m:sSub>
                    <m:r>
                      <a:rPr lang="en-US" b="1" i="1" smtClean="0">
                        <a:latin typeface="Cambria Math" panose="02040503050406030204" pitchFamily="18" charset="0"/>
                      </a:rPr>
                      <m:t>=</m:t>
                    </m:r>
                    <m:r>
                      <a:rPr lang="en-US" b="1" i="1" smtClean="0">
                        <a:latin typeface="Cambria Math" panose="02040503050406030204" pitchFamily="18" charset="0"/>
                      </a:rPr>
                      <m:t>𝟏𝟎</m:t>
                    </m:r>
                  </m:oMath>
                </a14:m>
                <a:endParaRPr lang="en-US" b="1" dirty="0"/>
              </a:p>
              <a:p>
                <a:pPr marL="800100" lvl="1" indent="-342900">
                  <a:buFont typeface="Arial" panose="020B0604020202020204" pitchFamily="34" charset="0"/>
                  <a:buChar char="•"/>
                </a:pPr>
                <a14:m>
                  <m:oMath xmlns:m="http://schemas.openxmlformats.org/officeDocument/2006/math">
                    <m:sSub>
                      <m:sSubPr>
                        <m:ctrlPr>
                          <a:rPr lang="en-US" b="1" i="1" smtClean="0">
                            <a:latin typeface="Cambria Math" panose="02040503050406030204" pitchFamily="18" charset="0"/>
                          </a:rPr>
                        </m:ctrlPr>
                      </m:sSubPr>
                      <m:e>
                        <m:r>
                          <m:rPr>
                            <m:nor/>
                          </m:rPr>
                          <a:rPr lang="en-US" b="1"/>
                          <m:t>ABS</m:t>
                        </m:r>
                      </m:e>
                      <m:sub>
                        <m:r>
                          <a:rPr lang="en-US" b="1" i="1" smtClean="0">
                            <a:latin typeface="Cambria Math" panose="02040503050406030204" pitchFamily="18" charset="0"/>
                          </a:rPr>
                          <m:t>𝒏𝒆𝒘</m:t>
                        </m:r>
                        <m:r>
                          <a:rPr lang="en-US" b="1" i="1">
                            <a:latin typeface="Cambria Math" panose="02040503050406030204" pitchFamily="18" charset="0"/>
                          </a:rPr>
                          <m:t>_</m:t>
                        </m:r>
                        <m:r>
                          <a:rPr lang="en-US" b="1" i="1">
                            <a:latin typeface="Cambria Math" panose="02040503050406030204" pitchFamily="18" charset="0"/>
                          </a:rPr>
                          <m:t>𝒎𝒊𝒏</m:t>
                        </m:r>
                      </m:sub>
                    </m:sSub>
                    <m:r>
                      <a:rPr lang="en-US" b="1" i="1" smtClean="0">
                        <a:latin typeface="Cambria Math" panose="02040503050406030204" pitchFamily="18" charset="0"/>
                      </a:rPr>
                      <m:t>=</m:t>
                    </m:r>
                    <m:r>
                      <a:rPr lang="en-US" b="1" i="1" smtClean="0">
                        <a:latin typeface="Cambria Math" panose="02040503050406030204" pitchFamily="18" charset="0"/>
                      </a:rPr>
                      <m:t>𝟎</m:t>
                    </m:r>
                  </m:oMath>
                </a14:m>
                <a:endParaRPr lang="en-US" b="1"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3AD986CE-3AFF-5EB5-34B1-DC5382E07F37}"/>
                  </a:ext>
                </a:extLst>
              </p:cNvPr>
              <p:cNvSpPr txBox="1">
                <a:spLocks noRot="1" noChangeAspect="1" noMove="1" noResize="1" noEditPoints="1" noAdjustHandles="1" noChangeArrowheads="1" noChangeShapeType="1" noTextEdit="1"/>
              </p:cNvSpPr>
              <p:nvPr/>
            </p:nvSpPr>
            <p:spPr>
              <a:xfrm>
                <a:off x="76200" y="1066800"/>
                <a:ext cx="12115800" cy="3909596"/>
              </a:xfrm>
              <a:prstGeom prst="rect">
                <a:avLst/>
              </a:prstGeom>
              <a:blipFill>
                <a:blip r:embed="rId2"/>
                <a:stretch>
                  <a:fillRect l="-906" t="-1560" b="-936"/>
                </a:stretch>
              </a:blipFill>
            </p:spPr>
            <p:txBody>
              <a:bodyPr/>
              <a:lstStyle/>
              <a:p>
                <a:r>
                  <a:rPr lang="en-US">
                    <a:noFill/>
                  </a:rPr>
                  <a:t> </a:t>
                </a:r>
              </a:p>
            </p:txBody>
          </p:sp>
        </mc:Fallback>
      </mc:AlternateContent>
      <p:pic>
        <p:nvPicPr>
          <p:cNvPr id="2" name="Picture 1" descr="A person with different facial expressions&#10;&#10;AI-generated content may be incorrect.">
            <a:extLst>
              <a:ext uri="{FF2B5EF4-FFF2-40B4-BE49-F238E27FC236}">
                <a16:creationId xmlns:a16="http://schemas.microsoft.com/office/drawing/2014/main" id="{AD405A49-C7A5-A009-A75A-4B96866009DF}"/>
              </a:ext>
            </a:extLst>
          </p:cNvPr>
          <p:cNvPicPr>
            <a:picLocks noChangeAspect="1"/>
          </p:cNvPicPr>
          <p:nvPr/>
        </p:nvPicPr>
        <p:blipFill>
          <a:blip r:embed="rId3">
            <a:extLst>
              <a:ext uri="{28A0092B-C50C-407E-A947-70E740481C1C}">
                <a14:useLocalDpi xmlns:a14="http://schemas.microsoft.com/office/drawing/2010/main" val="0"/>
              </a:ext>
            </a:extLst>
          </a:blip>
          <a:srcRect l="63091" t="44742" r="6364"/>
          <a:stretch/>
        </p:blipFill>
        <p:spPr>
          <a:xfrm>
            <a:off x="10058400" y="4343400"/>
            <a:ext cx="1747099" cy="2603163"/>
          </a:xfrm>
          <a:prstGeom prst="rect">
            <a:avLst/>
          </a:prstGeom>
        </p:spPr>
      </p:pic>
    </p:spTree>
    <p:extLst>
      <p:ext uri="{BB962C8B-B14F-4D97-AF65-F5344CB8AC3E}">
        <p14:creationId xmlns:p14="http://schemas.microsoft.com/office/powerpoint/2010/main" val="562429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0F008-1237-AFDC-9463-CFC0BD93D69A}"/>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382D1929-CF76-391D-A1BA-E10C0708117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9A7C0D67-9E74-921A-6311-299E3E153AC4}"/>
              </a:ext>
            </a:extLst>
          </p:cNvPr>
          <p:cNvSpPr txBox="1"/>
          <p:nvPr/>
        </p:nvSpPr>
        <p:spPr>
          <a:xfrm>
            <a:off x="439917" y="138548"/>
            <a:ext cx="11521928" cy="1200329"/>
          </a:xfrm>
          <a:prstGeom prst="rect">
            <a:avLst/>
          </a:prstGeom>
          <a:noFill/>
        </p:spPr>
        <p:txBody>
          <a:bodyPr wrap="square">
            <a:spAutoFit/>
          </a:bodyPr>
          <a:lstStyle/>
          <a:p>
            <a:r>
              <a:rPr lang="en-US" sz="3600" dirty="0"/>
              <a:t>Generating the equation Method 1 : Symbolic Regression</a:t>
            </a:r>
          </a:p>
          <a:p>
            <a:endParaRPr lang="en-US" sz="3600" dirty="0"/>
          </a:p>
        </p:txBody>
      </p:sp>
      <p:sp>
        <p:nvSpPr>
          <p:cNvPr id="2" name="TextBox 1">
            <a:extLst>
              <a:ext uri="{FF2B5EF4-FFF2-40B4-BE49-F238E27FC236}">
                <a16:creationId xmlns:a16="http://schemas.microsoft.com/office/drawing/2014/main" id="{8DE69BF9-5E4C-0CC8-A851-6C3C1C979A1A}"/>
              </a:ext>
            </a:extLst>
          </p:cNvPr>
          <p:cNvSpPr txBox="1"/>
          <p:nvPr/>
        </p:nvSpPr>
        <p:spPr>
          <a:xfrm>
            <a:off x="3200400" y="877212"/>
            <a:ext cx="5969525" cy="461665"/>
          </a:xfrm>
          <a:prstGeom prst="rect">
            <a:avLst/>
          </a:prstGeom>
          <a:noFill/>
        </p:spPr>
        <p:txBody>
          <a:bodyPr wrap="square" rtlCol="0">
            <a:spAutoFit/>
          </a:bodyPr>
          <a:lstStyle/>
          <a:p>
            <a:r>
              <a:rPr lang="en-US" sz="2400" dirty="0"/>
              <a:t>Testing with Manually controlled datasets.</a:t>
            </a:r>
          </a:p>
        </p:txBody>
      </p:sp>
      <p:pic>
        <p:nvPicPr>
          <p:cNvPr id="23" name="Picture 22" descr="A graph with red lines&#10;&#10;AI-generated content may be incorrect.">
            <a:extLst>
              <a:ext uri="{FF2B5EF4-FFF2-40B4-BE49-F238E27FC236}">
                <a16:creationId xmlns:a16="http://schemas.microsoft.com/office/drawing/2014/main" id="{B9497F62-94F2-BB97-1424-056552F8B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2320" y="1809683"/>
            <a:ext cx="5969525" cy="3198169"/>
          </a:xfrm>
          <a:prstGeom prst="rect">
            <a:avLst/>
          </a:prstGeom>
        </p:spPr>
      </p:pic>
      <p:pic>
        <p:nvPicPr>
          <p:cNvPr id="25" name="Picture 24" descr="A graph with blue lines&#10;&#10;AI-generated content may be incorrect.">
            <a:extLst>
              <a:ext uri="{FF2B5EF4-FFF2-40B4-BE49-F238E27FC236}">
                <a16:creationId xmlns:a16="http://schemas.microsoft.com/office/drawing/2014/main" id="{0D4298AA-8413-07E8-D0F3-DC56D0F06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31" y="1829916"/>
            <a:ext cx="5852589" cy="3198168"/>
          </a:xfrm>
          <a:prstGeom prst="rect">
            <a:avLst/>
          </a:prstGeom>
        </p:spPr>
      </p:pic>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3E9FD7DD-B0BE-A4E7-3120-472F16DF04E5}"/>
                  </a:ext>
                </a:extLst>
              </p14:cNvPr>
              <p14:cNvContentPartPr/>
              <p14:nvPr/>
            </p14:nvContentPartPr>
            <p14:xfrm>
              <a:off x="2438400" y="2140200"/>
              <a:ext cx="720" cy="2577600"/>
            </p14:xfrm>
          </p:contentPart>
        </mc:Choice>
        <mc:Fallback xmlns="">
          <p:pic>
            <p:nvPicPr>
              <p:cNvPr id="29" name="Ink 28">
                <a:extLst>
                  <a:ext uri="{FF2B5EF4-FFF2-40B4-BE49-F238E27FC236}">
                    <a16:creationId xmlns:a16="http://schemas.microsoft.com/office/drawing/2014/main" id="{3E9FD7DD-B0BE-A4E7-3120-472F16DF04E5}"/>
                  </a:ext>
                </a:extLst>
              </p:cNvPr>
              <p:cNvPicPr/>
              <p:nvPr/>
            </p:nvPicPr>
            <p:blipFill>
              <a:blip r:embed="rId5"/>
              <a:stretch>
                <a:fillRect/>
              </a:stretch>
            </p:blipFill>
            <p:spPr>
              <a:xfrm>
                <a:off x="2420400" y="2131199"/>
                <a:ext cx="36000" cy="259524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8A0C33B1-740E-125E-3BA4-7B3F772A5856}"/>
                  </a:ext>
                </a:extLst>
              </p14:cNvPr>
              <p14:cNvContentPartPr/>
              <p14:nvPr/>
            </p14:nvContentPartPr>
            <p14:xfrm>
              <a:off x="9169925" y="4578480"/>
              <a:ext cx="18360" cy="139320"/>
            </p14:xfrm>
          </p:contentPart>
        </mc:Choice>
        <mc:Fallback xmlns="">
          <p:pic>
            <p:nvPicPr>
              <p:cNvPr id="31" name="Ink 30">
                <a:extLst>
                  <a:ext uri="{FF2B5EF4-FFF2-40B4-BE49-F238E27FC236}">
                    <a16:creationId xmlns:a16="http://schemas.microsoft.com/office/drawing/2014/main" id="{8A0C33B1-740E-125E-3BA4-7B3F772A5856}"/>
                  </a:ext>
                </a:extLst>
              </p:cNvPr>
              <p:cNvPicPr/>
              <p:nvPr/>
            </p:nvPicPr>
            <p:blipFill>
              <a:blip r:embed="rId7"/>
              <a:stretch>
                <a:fillRect/>
              </a:stretch>
            </p:blipFill>
            <p:spPr>
              <a:xfrm>
                <a:off x="9160925" y="4569480"/>
                <a:ext cx="36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B9F12B2D-EB01-A7C9-CF61-AC6469CA4A1E}"/>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B9F12B2D-EB01-A7C9-CF61-AC6469CA4A1E}"/>
                  </a:ext>
                </a:extLst>
              </p:cNvPr>
              <p:cNvPicPr/>
              <p:nvPr/>
            </p:nvPicPr>
            <p:blipFill>
              <a:blip r:embed="rId9"/>
              <a:stretch>
                <a:fillRect/>
              </a:stretch>
            </p:blipFill>
            <p:spPr>
              <a:xfrm>
                <a:off x="8649713" y="5290523"/>
                <a:ext cx="18000" cy="18000"/>
              </a:xfrm>
              <a:prstGeom prst="rect">
                <a:avLst/>
              </a:prstGeom>
            </p:spPr>
          </p:pic>
        </mc:Fallback>
      </mc:AlternateContent>
    </p:spTree>
    <p:extLst>
      <p:ext uri="{BB962C8B-B14F-4D97-AF65-F5344CB8AC3E}">
        <p14:creationId xmlns:p14="http://schemas.microsoft.com/office/powerpoint/2010/main" val="4078138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0D351-44C6-D7DC-2B5F-0D368AB6F031}"/>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DE76E4FC-5376-398D-A87A-8C10ED8B0AA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2E2039DD-19F7-FDBA-7733-502E29BACCB8}"/>
              </a:ext>
            </a:extLst>
          </p:cNvPr>
          <p:cNvSpPr txBox="1"/>
          <p:nvPr/>
        </p:nvSpPr>
        <p:spPr>
          <a:xfrm>
            <a:off x="693486" y="178109"/>
            <a:ext cx="10805026" cy="1200329"/>
          </a:xfrm>
          <a:prstGeom prst="rect">
            <a:avLst/>
          </a:prstGeom>
          <a:noFill/>
        </p:spPr>
        <p:txBody>
          <a:bodyPr wrap="square">
            <a:spAutoFit/>
          </a:bodyPr>
          <a:lstStyle/>
          <a:p>
            <a:r>
              <a:rPr lang="en-US" sz="3600" dirty="0"/>
              <a:t>Generating the equation Method 2 : Polynomial Ridge 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72A3A34-5375-02E6-81E1-1DCC6F503714}"/>
                  </a:ext>
                </a:extLst>
              </p:cNvPr>
              <p:cNvSpPr txBox="1"/>
              <p:nvPr/>
            </p:nvSpPr>
            <p:spPr>
              <a:xfrm>
                <a:off x="1162050" y="1449008"/>
                <a:ext cx="9867899" cy="1718484"/>
              </a:xfrm>
              <a:prstGeom prst="rect">
                <a:avLst/>
              </a:prstGeom>
              <a:solidFill>
                <a:schemeClr val="bg1"/>
              </a:solidFill>
            </p:spPr>
            <p:txBody>
              <a:bodyPr wrap="square" rtlCol="0">
                <a:spAutoFit/>
              </a:bodyPr>
              <a:lstStyle/>
              <a:p>
                <a:r>
                  <a:rPr lang="en-US" sz="2400" dirty="0"/>
                  <a:t>Audio Bias Score=-0.0125+(0.0001⋅</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𝑚𝑎𝑙𝑒</m:t>
                        </m:r>
                      </m:sub>
                    </m:sSub>
                  </m:oMath>
                </a14:m>
                <a:r>
                  <a:rPr lang="en-US" sz="2400" dirty="0"/>
                  <a:t>​)+(-0.0001⋅</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𝑓𝑒</m:t>
                        </m:r>
                        <m:r>
                          <a:rPr lang="en-US" sz="2400" i="1">
                            <a:latin typeface="Cambria Math" panose="02040503050406030204" pitchFamily="18" charset="0"/>
                          </a:rPr>
                          <m:t>𝑚𝑎𝑙𝑒</m:t>
                        </m:r>
                      </m:sub>
                    </m:sSub>
                  </m:oMath>
                </a14:m>
                <a:r>
                  <a:rPr lang="en-US" sz="2400" dirty="0"/>
                  <a:t>​)</a:t>
                </a:r>
              </a:p>
              <a:p>
                <a:r>
                  <a:rPr lang="en-US" sz="2400" dirty="0"/>
                  <a:t>+(0.0005⋅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𝑉</m:t>
                        </m:r>
                      </m:e>
                      <m:sub>
                        <m:r>
                          <a:rPr lang="en-US" sz="2400" i="1">
                            <a:latin typeface="Cambria Math" panose="02040503050406030204" pitchFamily="18" charset="0"/>
                          </a:rPr>
                          <m:t>𝑚𝑎𝑙𝑒</m:t>
                        </m:r>
                      </m:sub>
                    </m:sSub>
                  </m:oMath>
                </a14:m>
                <a:r>
                  <a:rPr lang="en-US" sz="2400" dirty="0"/>
                  <a:t>​)+(-0.0005⋅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𝑓𝑒</m:t>
                        </m:r>
                        <m:r>
                          <a:rPr lang="en-US" sz="2400" i="1">
                            <a:latin typeface="Cambria Math" panose="02040503050406030204" pitchFamily="18" charset="0"/>
                          </a:rPr>
                          <m:t>𝑚𝑎𝑙𝑒</m:t>
                        </m:r>
                      </m:sub>
                    </m:sSub>
                  </m:oMath>
                </a14:m>
                <a:r>
                  <a:rPr lang="en-US" sz="2400" dirty="0"/>
                  <a:t>​)+(0.0044⋅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𝐸</m:t>
                        </m:r>
                      </m:e>
                      <m:sub>
                        <m:r>
                          <a:rPr lang="en-US" sz="2400" i="1">
                            <a:latin typeface="Cambria Math" panose="02040503050406030204" pitchFamily="18" charset="0"/>
                          </a:rPr>
                          <m:t>𝑚𝑎𝑙𝑒</m:t>
                        </m:r>
                      </m:sub>
                    </m:sSub>
                  </m:oMath>
                </a14:m>
                <a:r>
                  <a:rPr lang="en-US" sz="2400" dirty="0"/>
                  <a:t>​​)+(-0.0034⋅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𝑓𝑒</m:t>
                        </m:r>
                        <m:r>
                          <a:rPr lang="en-US" sz="2400" i="1">
                            <a:latin typeface="Cambria Math" panose="02040503050406030204" pitchFamily="18" charset="0"/>
                          </a:rPr>
                          <m:t>𝑚𝑎𝑙𝑒</m:t>
                        </m:r>
                      </m:sub>
                    </m:sSub>
                  </m:oMath>
                </a14:m>
                <a:r>
                  <a:rPr lang="en-US" sz="2400" dirty="0"/>
                  <a:t>​ ​)+</a:t>
                </a:r>
              </a:p>
              <a:p>
                <a:r>
                  <a:rPr lang="en-US" sz="2400" dirty="0"/>
                  <a:t>(−0.0004⋅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i="1" smtClean="0">
                            <a:latin typeface="Cambria Math" panose="02040503050406030204" pitchFamily="18" charset="0"/>
                          </a:rPr>
                          <m:t>𝑚𝑎𝑙𝑒</m:t>
                        </m:r>
                      </m:sub>
                    </m:sSub>
                  </m:oMath>
                </a14:m>
                <a:r>
                  <a:rPr lang="en-US" sz="2400" dirty="0"/>
                  <a:t>​)+(−0.0004⋅</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b="0" i="1" smtClean="0">
                            <a:latin typeface="Cambria Math" panose="02040503050406030204" pitchFamily="18" charset="0"/>
                          </a:rPr>
                          <m:t>𝑓𝑒</m:t>
                        </m:r>
                        <m:r>
                          <a:rPr lang="en-US" sz="2400" i="1">
                            <a:latin typeface="Cambria Math" panose="02040503050406030204" pitchFamily="18" charset="0"/>
                          </a:rPr>
                          <m:t>𝑚𝑎𝑙𝑒</m:t>
                        </m:r>
                      </m:sub>
                    </m:sSub>
                  </m:oMath>
                </a14:m>
                <a:r>
                  <a:rPr lang="en-US" sz="2400" dirty="0"/>
                  <a:t>​)+(-0.0334.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𝑃</m:t>
                        </m:r>
                      </m:e>
                      <m:sub>
                        <m:r>
                          <a:rPr lang="en-US" sz="2400" i="1">
                            <a:latin typeface="Cambria Math" panose="02040503050406030204" pitchFamily="18" charset="0"/>
                          </a:rPr>
                          <m:t>𝑚𝑎𝑙𝑒</m:t>
                        </m:r>
                      </m:sub>
                    </m:sSub>
                  </m:oMath>
                </a14:m>
                <a:r>
                  <a:rPr lang="en-US" sz="2400" dirty="0"/>
                  <a:t>)+(-0.0325.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𝑃</m:t>
                        </m:r>
                      </m:e>
                      <m:sub>
                        <m:r>
                          <a:rPr lang="en-US" sz="2400" i="1">
                            <a:latin typeface="Cambria Math" panose="02040503050406030204" pitchFamily="18" charset="0"/>
                          </a:rPr>
                          <m:t>𝑓𝑒𝑚𝑎𝑙𝑒</m:t>
                        </m:r>
                      </m:sub>
                    </m:sSub>
                  </m:oMath>
                </a14:m>
                <a:r>
                  <a:rPr lang="en-US" sz="2400" dirty="0"/>
                  <a:t>)+</a:t>
                </a:r>
              </a:p>
              <a:p>
                <a:r>
                  <a:rPr lang="en-US" sz="2400" dirty="0"/>
                  <a:t>(0.0002⋅ </a:t>
                </a:r>
                <a14:m>
                  <m:oMath xmlns:m="http://schemas.openxmlformats.org/officeDocument/2006/math">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𝑃</m:t>
                        </m:r>
                      </m:e>
                      <m:sub>
                        <m:r>
                          <a:rPr lang="en-US" sz="2400" i="1">
                            <a:latin typeface="Cambria Math" panose="02040503050406030204" pitchFamily="18" charset="0"/>
                          </a:rPr>
                          <m:t>𝑚𝑎𝑙𝑒</m:t>
                        </m:r>
                      </m:sub>
                      <m:sup>
                        <m:r>
                          <a:rPr lang="en-US" sz="2400" i="1">
                            <a:latin typeface="Cambria Math" panose="02040503050406030204" pitchFamily="18" charset="0"/>
                          </a:rPr>
                          <m:t>2</m:t>
                        </m:r>
                      </m:sup>
                    </m:sSubSup>
                    <m:r>
                      <a:rPr lang="en-US" sz="2400" i="1">
                        <a:latin typeface="Cambria Math" panose="02040503050406030204" pitchFamily="18" charset="0"/>
                      </a:rPr>
                      <m:t> </m:t>
                    </m:r>
                  </m:oMath>
                </a14:m>
                <a:r>
                  <a:rPr lang="en-US" sz="2400" dirty="0"/>
                  <a:t>​)+(0.0002⋅ </a:t>
                </a:r>
                <a14:m>
                  <m:oMath xmlns:m="http://schemas.openxmlformats.org/officeDocument/2006/math">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𝑃</m:t>
                        </m:r>
                      </m:e>
                      <m:sub>
                        <m:r>
                          <a:rPr lang="en-US" sz="2400" b="0" i="1" smtClean="0">
                            <a:latin typeface="Cambria Math" panose="02040503050406030204" pitchFamily="18" charset="0"/>
                          </a:rPr>
                          <m:t>𝑓𝑒</m:t>
                        </m:r>
                        <m:r>
                          <a:rPr lang="en-US" sz="2400" i="1">
                            <a:latin typeface="Cambria Math" panose="02040503050406030204" pitchFamily="18" charset="0"/>
                          </a:rPr>
                          <m:t>𝑚𝑎𝑙𝑒</m:t>
                        </m:r>
                      </m:sub>
                      <m:sup>
                        <m:r>
                          <a:rPr lang="en-US" sz="2400" i="1">
                            <a:latin typeface="Cambria Math" panose="02040503050406030204" pitchFamily="18" charset="0"/>
                          </a:rPr>
                          <m:t>2</m:t>
                        </m:r>
                      </m:sup>
                    </m:sSubSup>
                  </m:oMath>
                </a14:m>
                <a:r>
                  <a:rPr lang="en-US" sz="2400" dirty="0"/>
                  <a:t>)+(-0.0002.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𝑃</m:t>
                        </m:r>
                      </m:e>
                      <m:sub>
                        <m:r>
                          <a:rPr lang="en-US" sz="2400" i="1">
                            <a:latin typeface="Cambria Math" panose="02040503050406030204" pitchFamily="18" charset="0"/>
                          </a:rPr>
                          <m:t>𝑚𝑎𝑙𝑒</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𝑃</m:t>
                        </m:r>
                      </m:e>
                      <m:sub>
                        <m:r>
                          <a:rPr lang="en-US" sz="2400" i="1">
                            <a:latin typeface="Cambria Math" panose="02040503050406030204" pitchFamily="18" charset="0"/>
                          </a:rPr>
                          <m:t>𝑓𝑒𝑚𝑎𝑙𝑒</m:t>
                        </m:r>
                      </m:sub>
                    </m:sSub>
                  </m:oMath>
                </a14:m>
                <a:r>
                  <a:rPr lang="en-US" sz="2400" dirty="0"/>
                  <a:t>)</a:t>
                </a:r>
              </a:p>
            </p:txBody>
          </p:sp>
        </mc:Choice>
        <mc:Fallback xmlns="">
          <p:sp>
            <p:nvSpPr>
              <p:cNvPr id="2" name="TextBox 1">
                <a:extLst>
                  <a:ext uri="{FF2B5EF4-FFF2-40B4-BE49-F238E27FC236}">
                    <a16:creationId xmlns:a16="http://schemas.microsoft.com/office/drawing/2014/main" id="{772A3A34-5375-02E6-81E1-1DCC6F503714}"/>
                  </a:ext>
                </a:extLst>
              </p:cNvPr>
              <p:cNvSpPr txBox="1">
                <a:spLocks noRot="1" noChangeAspect="1" noMove="1" noResize="1" noEditPoints="1" noAdjustHandles="1" noChangeArrowheads="1" noChangeShapeType="1" noTextEdit="1"/>
              </p:cNvSpPr>
              <p:nvPr/>
            </p:nvSpPr>
            <p:spPr>
              <a:xfrm>
                <a:off x="1162050" y="1449008"/>
                <a:ext cx="9867899" cy="1718484"/>
              </a:xfrm>
              <a:prstGeom prst="rect">
                <a:avLst/>
              </a:prstGeom>
              <a:blipFill>
                <a:blip r:embed="rId2"/>
                <a:stretch>
                  <a:fillRect l="-989" t="-3191" r="-927"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078736-8DAA-5D58-04E3-700061AA6985}"/>
                  </a:ext>
                </a:extLst>
              </p:cNvPr>
              <p:cNvSpPr txBox="1"/>
              <p:nvPr/>
            </p:nvSpPr>
            <p:spPr>
              <a:xfrm>
                <a:off x="906634" y="3506378"/>
                <a:ext cx="5275083" cy="2315762"/>
              </a:xfrm>
              <a:prstGeom prst="rect">
                <a:avLst/>
              </a:prstGeom>
              <a:solidFill>
                <a:schemeClr val="bg1"/>
              </a:solidFill>
            </p:spPr>
            <p:txBody>
              <a:bodyPr wrap="square"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𝑚𝑎𝑙𝑒</m:t>
                        </m:r>
                      </m:sub>
                    </m:sSub>
                  </m:oMath>
                </a14:m>
                <a:r>
                  <a:rPr lang="en-US" sz="1400" dirty="0"/>
                  <a:t> : Number of male speaker audios.</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𝑓𝑒𝑚𝑎𝑙𝑒</m:t>
                        </m:r>
                      </m:sub>
                    </m:sSub>
                    <m:r>
                      <a:rPr lang="en-US" sz="1400" b="0" i="0" smtClean="0">
                        <a:latin typeface="Cambria Math" panose="02040503050406030204" pitchFamily="18" charset="0"/>
                      </a:rPr>
                      <m:t> </m:t>
                    </m:r>
                  </m:oMath>
                </a14:m>
                <a:r>
                  <a:rPr lang="en-US" sz="1400" dirty="0"/>
                  <a:t>: Number of female speaker audios.</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𝑚𝑎𝑙𝑒</m:t>
                        </m:r>
                      </m:sub>
                    </m:sSub>
                  </m:oMath>
                </a14:m>
                <a:r>
                  <a:rPr lang="en-US" sz="1400" dirty="0"/>
                  <a:t> : Voice Activity of 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𝑓𝑒𝑚𝑎𝑙𝑒</m:t>
                        </m:r>
                      </m:sub>
                    </m:sSub>
                  </m:oMath>
                </a14:m>
                <a:r>
                  <a:rPr lang="en-US" sz="1400" dirty="0"/>
                  <a:t> : Voice Activity of female.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𝑚𝑎𝑙𝑒</m:t>
                        </m:r>
                      </m:sub>
                    </m:sSub>
                  </m:oMath>
                </a14:m>
                <a:r>
                  <a:rPr lang="en-US" sz="1400" dirty="0"/>
                  <a:t> : Standard deviation of Energy levels 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𝑓𝑒𝑚𝑎𝑙𝑒</m:t>
                        </m:r>
                      </m:sub>
                    </m:sSub>
                  </m:oMath>
                </a14:m>
                <a:r>
                  <a:rPr lang="en-US" sz="1400" dirty="0"/>
                  <a:t> : Standard deviation of Energy levels female.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𝑚𝑎𝑙𝑒</m:t>
                        </m:r>
                      </m:sub>
                    </m:sSub>
                  </m:oMath>
                </a14:m>
                <a:r>
                  <a:rPr lang="en-US" sz="1400" dirty="0"/>
                  <a:t> : Standard deviation of amplitudes 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b="0" i="1" smtClean="0">
                            <a:latin typeface="Cambria Math" panose="02040503050406030204" pitchFamily="18" charset="0"/>
                          </a:rPr>
                          <m:t>𝑓𝑒𝑚𝑎𝑙𝑒</m:t>
                        </m:r>
                      </m:sub>
                    </m:sSub>
                  </m:oMath>
                </a14:m>
                <a:r>
                  <a:rPr lang="en-US" sz="1400" dirty="0"/>
                  <a:t> : Standard deviation of amplitudes female.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𝑚𝑎𝑙𝑒</m:t>
                        </m:r>
                      </m:sub>
                    </m:sSub>
                  </m:oMath>
                </a14:m>
                <a:r>
                  <a:rPr lang="en-US" sz="1400" dirty="0"/>
                  <a:t> : Standard deviation of pitch male.</a:t>
                </a:r>
              </a:p>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𝑓𝑒𝑚𝑎𝑙𝑒</m:t>
                        </m:r>
                      </m:sub>
                    </m:sSub>
                  </m:oMath>
                </a14:m>
                <a:r>
                  <a:rPr lang="en-US" sz="1400" dirty="0"/>
                  <a:t> : Standard deviation of pitch female.</a:t>
                </a:r>
              </a:p>
            </p:txBody>
          </p:sp>
        </mc:Choice>
        <mc:Fallback xmlns="">
          <p:sp>
            <p:nvSpPr>
              <p:cNvPr id="5" name="TextBox 4">
                <a:extLst>
                  <a:ext uri="{FF2B5EF4-FFF2-40B4-BE49-F238E27FC236}">
                    <a16:creationId xmlns:a16="http://schemas.microsoft.com/office/drawing/2014/main" id="{14078736-8DAA-5D58-04E3-700061AA6985}"/>
                  </a:ext>
                </a:extLst>
              </p:cNvPr>
              <p:cNvSpPr txBox="1">
                <a:spLocks noRot="1" noChangeAspect="1" noMove="1" noResize="1" noEditPoints="1" noAdjustHandles="1" noChangeArrowheads="1" noChangeShapeType="1" noTextEdit="1"/>
              </p:cNvSpPr>
              <p:nvPr/>
            </p:nvSpPr>
            <p:spPr>
              <a:xfrm>
                <a:off x="906634" y="3506378"/>
                <a:ext cx="5275083" cy="2315762"/>
              </a:xfrm>
              <a:prstGeom prst="rect">
                <a:avLst/>
              </a:prstGeom>
              <a:blipFill>
                <a:blip r:embed="rId3"/>
                <a:stretch>
                  <a:fillRect t="-789" b="-1579"/>
                </a:stretch>
              </a:blipFill>
            </p:spPr>
            <p:txBody>
              <a:bodyPr/>
              <a:lstStyle/>
              <a:p>
                <a:r>
                  <a:rPr lang="en-US">
                    <a:noFill/>
                  </a:rPr>
                  <a:t> </a:t>
                </a:r>
              </a:p>
            </p:txBody>
          </p:sp>
        </mc:Fallback>
      </mc:AlternateContent>
      <p:pic>
        <p:nvPicPr>
          <p:cNvPr id="4" name="Picture 3" descr="A screenshot of a computer&#10;&#10;AI-generated content may be incorrect.">
            <a:extLst>
              <a:ext uri="{FF2B5EF4-FFF2-40B4-BE49-F238E27FC236}">
                <a16:creationId xmlns:a16="http://schemas.microsoft.com/office/drawing/2014/main" id="{F426E25A-785F-3D32-F0C9-ED1DEECDD981}"/>
              </a:ext>
            </a:extLst>
          </p:cNvPr>
          <p:cNvPicPr>
            <a:picLocks noChangeAspect="1"/>
          </p:cNvPicPr>
          <p:nvPr/>
        </p:nvPicPr>
        <p:blipFill>
          <a:blip r:embed="rId4">
            <a:extLst>
              <a:ext uri="{28A0092B-C50C-407E-A947-70E740481C1C}">
                <a14:useLocalDpi xmlns:a14="http://schemas.microsoft.com/office/drawing/2010/main" val="0"/>
              </a:ext>
            </a:extLst>
          </a:blip>
          <a:srcRect t="45781" r="25473" b="36214"/>
          <a:stretch/>
        </p:blipFill>
        <p:spPr>
          <a:xfrm>
            <a:off x="6208154" y="4267200"/>
            <a:ext cx="4977872" cy="644827"/>
          </a:xfrm>
          <a:prstGeom prst="rect">
            <a:avLst/>
          </a:prstGeom>
        </p:spPr>
      </p:pic>
    </p:spTree>
    <p:extLst>
      <p:ext uri="{BB962C8B-B14F-4D97-AF65-F5344CB8AC3E}">
        <p14:creationId xmlns:p14="http://schemas.microsoft.com/office/powerpoint/2010/main" val="2700128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4D02A-03B0-DD61-F388-43C44287AB69}"/>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3D286703-8C95-ACBB-A803-A92B561DFA6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9AA7C113-D614-A85A-43FB-FC213E62BED0}"/>
              </a:ext>
            </a:extLst>
          </p:cNvPr>
          <p:cNvSpPr txBox="1"/>
          <p:nvPr/>
        </p:nvSpPr>
        <p:spPr>
          <a:xfrm>
            <a:off x="439917" y="138548"/>
            <a:ext cx="11201399" cy="1754326"/>
          </a:xfrm>
          <a:prstGeom prst="rect">
            <a:avLst/>
          </a:prstGeom>
          <a:noFill/>
        </p:spPr>
        <p:txBody>
          <a:bodyPr wrap="square">
            <a:spAutoFit/>
          </a:bodyPr>
          <a:lstStyle/>
          <a:p>
            <a:r>
              <a:rPr lang="en-US" sz="3600" dirty="0"/>
              <a:t>Generating the equation Method 2 : Polynomial Ridge Regression.</a:t>
            </a:r>
          </a:p>
          <a:p>
            <a:endParaRPr lang="en-US" sz="36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396E2A-07E3-F17F-1311-84C1799DE427}"/>
                  </a:ext>
                </a:extLst>
              </p:cNvPr>
              <p:cNvSpPr txBox="1"/>
              <p:nvPr/>
            </p:nvSpPr>
            <p:spPr>
              <a:xfrm>
                <a:off x="935216" y="1524000"/>
                <a:ext cx="10210800" cy="3820405"/>
              </a:xfrm>
              <a:prstGeom prst="rect">
                <a:avLst/>
              </a:prstGeom>
              <a:solidFill>
                <a:schemeClr val="bg1">
                  <a:alpha val="68000"/>
                </a:schemeClr>
              </a:solidFill>
            </p:spPr>
            <p:txBody>
              <a:bodyPr wrap="square" rtlCol="0">
                <a:spAutoFit/>
              </a:bodyPr>
              <a:lstStyle/>
              <a:p>
                <a:pPr marL="342900" indent="-342900">
                  <a:buFont typeface="Arial" panose="020B0604020202020204" pitchFamily="34" charset="0"/>
                  <a:buChar char="•"/>
                </a:pPr>
                <a:r>
                  <a:rPr lang="en-US" sz="2400" dirty="0"/>
                  <a:t>Smooths the scores to make it more interpretable.</a:t>
                </a:r>
              </a:p>
              <a:p>
                <a:endParaRPr lang="en-US" sz="2400" dirty="0"/>
              </a:p>
              <a:p>
                <a:pPr lvl="2"/>
                <a:r>
                  <a:rPr lang="en-US" sz="2000" b="1" dirty="0"/>
                  <a:t>ABS smoothed</a:t>
                </a:r>
                <a14:m>
                  <m:oMath xmlns:m="http://schemas.openxmlformats.org/officeDocument/2006/math">
                    <m:r>
                      <a:rPr lang="en-US" sz="2000" b="1" i="1" smtClean="0">
                        <a:latin typeface="Cambria Math" panose="02040503050406030204" pitchFamily="18" charset="0"/>
                      </a:rPr>
                      <m:t>=</m:t>
                    </m:r>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m:rPr>
                                <m:nor/>
                              </m:rPr>
                              <a:rPr lang="en-US" sz="2000" b="1"/>
                              <m:t>ABS</m:t>
                            </m:r>
                          </m:e>
                          <m:sub>
                            <m:r>
                              <a:rPr lang="en-US" sz="2000" b="1" i="1" smtClean="0">
                                <a:latin typeface="Cambria Math" panose="02040503050406030204" pitchFamily="18" charset="0"/>
                              </a:rPr>
                              <m:t>𝒏𝒆𝒘</m:t>
                            </m:r>
                            <m:r>
                              <a:rPr lang="en-US" sz="2000" b="1" i="1" smtClean="0">
                                <a:latin typeface="Cambria Math" panose="02040503050406030204" pitchFamily="18" charset="0"/>
                              </a:rPr>
                              <m:t>_</m:t>
                            </m:r>
                            <m:r>
                              <a:rPr lang="en-US" sz="2000" b="1" i="1" smtClean="0">
                                <a:latin typeface="Cambria Math" panose="02040503050406030204" pitchFamily="18" charset="0"/>
                              </a:rPr>
                              <m:t>𝒎𝒂𝒙</m:t>
                            </m:r>
                          </m:sub>
                        </m:sSub>
                        <m:r>
                          <a:rPr lang="en-US" sz="2000" b="1" i="1" smtClean="0">
                            <a:latin typeface="Cambria Math" panose="02040503050406030204" pitchFamily="18" charset="0"/>
                          </a:rPr>
                          <m:t>−</m:t>
                        </m:r>
                        <m:sSub>
                          <m:sSubPr>
                            <m:ctrlPr>
                              <a:rPr lang="en-US" sz="2000" b="1" i="1">
                                <a:latin typeface="Cambria Math" panose="02040503050406030204" pitchFamily="18" charset="0"/>
                              </a:rPr>
                            </m:ctrlPr>
                          </m:sSubPr>
                          <m:e>
                            <m:r>
                              <m:rPr>
                                <m:nor/>
                              </m:rPr>
                              <a:rPr lang="en-US" sz="2000" b="1"/>
                              <m:t>ABS</m:t>
                            </m:r>
                          </m:e>
                          <m:sub>
                            <m:r>
                              <a:rPr lang="en-US" sz="2000" b="1" i="1">
                                <a:latin typeface="Cambria Math" panose="02040503050406030204" pitchFamily="18" charset="0"/>
                              </a:rPr>
                              <m:t>𝒏𝒆𝒘</m:t>
                            </m:r>
                            <m:r>
                              <a:rPr lang="en-US" sz="2000" b="1" i="1">
                                <a:latin typeface="Cambria Math" panose="02040503050406030204" pitchFamily="18" charset="0"/>
                              </a:rPr>
                              <m:t>_</m:t>
                            </m:r>
                            <m:r>
                              <a:rPr lang="en-US" sz="2000" b="1" i="1">
                                <a:latin typeface="Cambria Math" panose="02040503050406030204" pitchFamily="18" charset="0"/>
                              </a:rPr>
                              <m:t>𝒎𝒊𝒎</m:t>
                            </m:r>
                          </m:sub>
                        </m:sSub>
                      </m:e>
                    </m:d>
                    <m:r>
                      <a:rPr lang="en-US" sz="2000" b="1" i="1" smtClean="0">
                        <a:latin typeface="Cambria Math" panose="02040503050406030204" pitchFamily="18" charset="0"/>
                      </a:rPr>
                      <m:t>∗</m:t>
                    </m:r>
                    <m:d>
                      <m:dPr>
                        <m:ctrlPr>
                          <a:rPr lang="en-US" sz="2000" b="1" i="1" smtClean="0">
                            <a:latin typeface="Cambria Math" panose="02040503050406030204" pitchFamily="18" charset="0"/>
                          </a:rPr>
                        </m:ctrlPr>
                      </m:dPr>
                      <m:e>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𝑽𝒂𝒍𝒖𝒆</m:t>
                            </m:r>
                            <m:r>
                              <a:rPr lang="en-US" sz="2000" b="1" i="1" smtClean="0">
                                <a:latin typeface="Cambria Math" panose="02040503050406030204" pitchFamily="18" charset="0"/>
                              </a:rPr>
                              <m:t> −</m:t>
                            </m:r>
                            <m:sSub>
                              <m:sSubPr>
                                <m:ctrlPr>
                                  <a:rPr lang="en-US" sz="2000" b="1" i="1">
                                    <a:latin typeface="Cambria Math" panose="02040503050406030204" pitchFamily="18" charset="0"/>
                                  </a:rPr>
                                </m:ctrlPr>
                              </m:sSubPr>
                              <m:e>
                                <m:r>
                                  <m:rPr>
                                    <m:nor/>
                                  </m:rPr>
                                  <a:rPr lang="en-US" sz="2000" b="1"/>
                                  <m:t>ABS</m:t>
                                </m:r>
                              </m:e>
                              <m:sub>
                                <m:r>
                                  <a:rPr lang="en-US" sz="2000" b="1" i="1">
                                    <a:latin typeface="Cambria Math" panose="02040503050406030204" pitchFamily="18" charset="0"/>
                                  </a:rPr>
                                  <m:t>𝑶𝒍𝒅</m:t>
                                </m:r>
                                <m:r>
                                  <a:rPr lang="en-US" sz="2000" b="1" i="1">
                                    <a:latin typeface="Cambria Math" panose="02040503050406030204" pitchFamily="18" charset="0"/>
                                  </a:rPr>
                                  <m:t>_</m:t>
                                </m:r>
                                <m:r>
                                  <a:rPr lang="en-US" sz="2000" b="1" i="1">
                                    <a:latin typeface="Cambria Math" panose="02040503050406030204" pitchFamily="18" charset="0"/>
                                  </a:rPr>
                                  <m:t>𝒎𝒊𝒏</m:t>
                                </m:r>
                              </m:sub>
                            </m:sSub>
                          </m:num>
                          <m:den>
                            <m:sSub>
                              <m:sSubPr>
                                <m:ctrlPr>
                                  <a:rPr lang="en-US" sz="2000" b="1" i="1">
                                    <a:latin typeface="Cambria Math" panose="02040503050406030204" pitchFamily="18" charset="0"/>
                                  </a:rPr>
                                </m:ctrlPr>
                              </m:sSubPr>
                              <m:e>
                                <m:r>
                                  <m:rPr>
                                    <m:nor/>
                                  </m:rPr>
                                  <a:rPr lang="en-US" sz="2000" b="1"/>
                                  <m:t>ABS</m:t>
                                </m:r>
                              </m:e>
                              <m:sub>
                                <m:r>
                                  <a:rPr lang="en-US" sz="2000" b="1" i="1">
                                    <a:latin typeface="Cambria Math" panose="02040503050406030204" pitchFamily="18" charset="0"/>
                                  </a:rPr>
                                  <m:t>𝑶𝒍𝒅</m:t>
                                </m:r>
                                <m:r>
                                  <a:rPr lang="en-US" sz="2000" b="1" i="1">
                                    <a:latin typeface="Cambria Math" panose="02040503050406030204" pitchFamily="18" charset="0"/>
                                  </a:rPr>
                                  <m:t>_</m:t>
                                </m:r>
                                <m:r>
                                  <a:rPr lang="en-US" sz="2000" b="1" i="1">
                                    <a:latin typeface="Cambria Math" panose="02040503050406030204" pitchFamily="18" charset="0"/>
                                  </a:rPr>
                                  <m:t>𝒎𝒂𝒙</m:t>
                                </m:r>
                              </m:sub>
                            </m:sSub>
                            <m:r>
                              <a:rPr lang="en-US" sz="2000" b="1" i="1" smtClean="0">
                                <a:latin typeface="Cambria Math" panose="02040503050406030204" pitchFamily="18" charset="0"/>
                              </a:rPr>
                              <m:t>−</m:t>
                            </m:r>
                            <m:sSub>
                              <m:sSubPr>
                                <m:ctrlPr>
                                  <a:rPr lang="en-US" sz="2000" b="1" i="1">
                                    <a:latin typeface="Cambria Math" panose="02040503050406030204" pitchFamily="18" charset="0"/>
                                  </a:rPr>
                                </m:ctrlPr>
                              </m:sSubPr>
                              <m:e>
                                <m:r>
                                  <m:rPr>
                                    <m:nor/>
                                  </m:rPr>
                                  <a:rPr lang="en-US" sz="2000" b="1"/>
                                  <m:t>ABS</m:t>
                                </m:r>
                              </m:e>
                              <m:sub>
                                <m:r>
                                  <a:rPr lang="en-US" sz="2000" b="1" i="1">
                                    <a:latin typeface="Cambria Math" panose="02040503050406030204" pitchFamily="18" charset="0"/>
                                  </a:rPr>
                                  <m:t>𝑶𝒍𝒅</m:t>
                                </m:r>
                                <m:r>
                                  <a:rPr lang="en-US" sz="2000" b="1" i="1">
                                    <a:latin typeface="Cambria Math" panose="02040503050406030204" pitchFamily="18" charset="0"/>
                                  </a:rPr>
                                  <m:t>_</m:t>
                                </m:r>
                                <m:r>
                                  <a:rPr lang="en-US" sz="2000" b="1" i="1">
                                    <a:latin typeface="Cambria Math" panose="02040503050406030204" pitchFamily="18" charset="0"/>
                                  </a:rPr>
                                  <m:t>𝒎𝒊𝒏</m:t>
                                </m:r>
                              </m:sub>
                            </m:sSub>
                          </m:den>
                        </m:f>
                      </m:e>
                    </m:d>
                  </m:oMath>
                </a14:m>
                <a:endParaRPr lang="en-US" sz="2000" b="1" i="1" dirty="0">
                  <a:latin typeface="Cambria Math" panose="02040503050406030204" pitchFamily="18" charset="0"/>
                </a:endParaRPr>
              </a:p>
              <a:p>
                <a:pPr lvl="2"/>
                <a:endParaRPr lang="en-US" sz="2400" b="1" i="1" dirty="0">
                  <a:latin typeface="Cambria Math" panose="02040503050406030204" pitchFamily="18" charset="0"/>
                </a:endParaRPr>
              </a:p>
              <a:p>
                <a:pPr marL="800100" lvl="1" indent="-34290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m:rPr>
                            <m:nor/>
                          </m:rPr>
                          <a:rPr lang="en-US" sz="1400"/>
                          <m:t>ABS</m:t>
                        </m:r>
                      </m:e>
                      <m:sub>
                        <m:r>
                          <a:rPr lang="en-US" sz="1400" b="0" i="1" smtClean="0">
                            <a:latin typeface="Cambria Math" panose="02040503050406030204" pitchFamily="18" charset="0"/>
                          </a:rPr>
                          <m:t>𝑛𝑒𝑤</m:t>
                        </m:r>
                        <m:r>
                          <a:rPr lang="en-US" sz="1400" b="0" i="1">
                            <a:latin typeface="Cambria Math" panose="02040503050406030204" pitchFamily="18" charset="0"/>
                          </a:rPr>
                          <m:t>_</m:t>
                        </m:r>
                        <m:r>
                          <a:rPr lang="en-US" sz="1400" b="0" i="1">
                            <a:latin typeface="Cambria Math" panose="02040503050406030204" pitchFamily="18" charset="0"/>
                          </a:rPr>
                          <m:t>𝑚𝑎𝑥</m:t>
                        </m:r>
                      </m:sub>
                    </m:sSub>
                    <m:r>
                      <a:rPr lang="en-US" sz="1400" b="0" i="1" smtClean="0">
                        <a:latin typeface="Cambria Math" panose="02040503050406030204" pitchFamily="18" charset="0"/>
                      </a:rPr>
                      <m:t>=10</m:t>
                    </m:r>
                  </m:oMath>
                </a14:m>
                <a:endParaRPr lang="en-US" sz="1400" dirty="0"/>
              </a:p>
              <a:p>
                <a:pPr marL="800100" lvl="1" indent="-34290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m:rPr>
                            <m:nor/>
                          </m:rPr>
                          <a:rPr lang="en-US" sz="1400"/>
                          <m:t>ABS</m:t>
                        </m:r>
                      </m:e>
                      <m:sub>
                        <m:r>
                          <a:rPr lang="en-US" sz="1400" b="0" i="1" smtClean="0">
                            <a:latin typeface="Cambria Math" panose="02040503050406030204" pitchFamily="18" charset="0"/>
                          </a:rPr>
                          <m:t>𝑛𝑒𝑤</m:t>
                        </m:r>
                        <m:r>
                          <a:rPr lang="en-US" sz="1400" b="0" i="1">
                            <a:latin typeface="Cambria Math" panose="02040503050406030204" pitchFamily="18" charset="0"/>
                          </a:rPr>
                          <m:t>_</m:t>
                        </m:r>
                        <m:r>
                          <a:rPr lang="en-US" sz="1400" b="0" i="1">
                            <a:latin typeface="Cambria Math" panose="02040503050406030204" pitchFamily="18" charset="0"/>
                          </a:rPr>
                          <m:t>𝑚𝑖𝑛</m:t>
                        </m:r>
                      </m:sub>
                    </m:sSub>
                    <m:r>
                      <a:rPr lang="en-US" sz="1400" b="0" i="1" smtClean="0">
                        <a:latin typeface="Cambria Math" panose="02040503050406030204" pitchFamily="18" charset="0"/>
                      </a:rPr>
                      <m:t>=0</m:t>
                    </m:r>
                  </m:oMath>
                </a14:m>
                <a:endParaRPr lang="en-US" sz="1400" b="1" i="1" dirty="0">
                  <a:latin typeface="Cambria Math" panose="02040503050406030204" pitchFamily="18" charset="0"/>
                </a:endParaRPr>
              </a:p>
              <a:p>
                <a:pPr marL="800100" lvl="1" indent="-342900">
                  <a:buFont typeface="Arial" panose="020B0604020202020204" pitchFamily="34" charset="0"/>
                  <a:buChar char="•"/>
                </a:pPr>
                <a:endParaRPr lang="en-US" sz="1400" b="1" i="1" dirty="0">
                  <a:latin typeface="Cambria Math" panose="02040503050406030204" pitchFamily="18" charset="0"/>
                </a:endParaRPr>
              </a:p>
              <a:p>
                <a:pPr marL="342900" indent="-342900">
                  <a:buFont typeface="Arial" panose="020B0604020202020204" pitchFamily="34" charset="0"/>
                  <a:buChar char="•"/>
                </a:pPr>
                <a:r>
                  <a:rPr lang="en-US" sz="2400" dirty="0"/>
                  <a:t>Calculations to get old maximum and minimum values.</a:t>
                </a:r>
                <a14:m>
                  <m:oMath xmlns:m="http://schemas.openxmlformats.org/officeDocument/2006/math">
                    <m:r>
                      <a:rPr lang="en-US" sz="2400" b="0" i="1" smtClean="0">
                        <a:latin typeface="Cambria Math" panose="02040503050406030204" pitchFamily="18" charset="0"/>
                      </a:rPr>
                      <m:t> </m:t>
                    </m:r>
                  </m:oMath>
                </a14:m>
                <a:endParaRPr lang="en-US" sz="2400" dirty="0"/>
              </a:p>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m:rPr>
                              <m:nor/>
                            </m:rPr>
                            <a:rPr lang="en-US" sz="2400"/>
                            <m:t>ABS</m:t>
                          </m:r>
                        </m:e>
                        <m:sub>
                          <m:r>
                            <a:rPr lang="en-US" sz="2400" b="0" i="1" smtClean="0">
                              <a:solidFill>
                                <a:schemeClr val="tx1"/>
                              </a:solidFill>
                              <a:latin typeface="Cambria Math" panose="02040503050406030204" pitchFamily="18" charset="0"/>
                            </a:rPr>
                            <m:t>𝑂𝑙𝑑</m:t>
                          </m:r>
                          <m:r>
                            <a:rPr lang="en-US" sz="2400" b="0" i="1" smtClean="0">
                              <a:solidFill>
                                <a:schemeClr val="tx1"/>
                              </a:solidFill>
                              <a:latin typeface="Cambria Math" panose="02040503050406030204" pitchFamily="18" charset="0"/>
                            </a:rPr>
                            <m:t>_</m:t>
                          </m:r>
                          <m:r>
                            <a:rPr lang="en-US" sz="2400" b="0" i="1" smtClean="0">
                              <a:solidFill>
                                <a:schemeClr val="tx1"/>
                              </a:solidFill>
                              <a:latin typeface="Cambria Math" panose="02040503050406030204" pitchFamily="18" charset="0"/>
                            </a:rPr>
                            <m:t>𝑚𝑖𝑛</m:t>
                          </m:r>
                        </m:sub>
                      </m:sSub>
                      <m:r>
                        <m:rPr>
                          <m:nor/>
                        </m:rPr>
                        <a:rPr lang="en-US" sz="2400" smtClean="0">
                          <a:solidFill>
                            <a:schemeClr val="tx1"/>
                          </a:solidFill>
                        </a:rPr>
                        <m:t>= </m:t>
                      </m:r>
                      <m:r>
                        <m:rPr>
                          <m:nor/>
                        </m:rPr>
                        <a:rPr lang="en-US" sz="2400" smtClean="0">
                          <a:solidFill>
                            <a:schemeClr val="tx1"/>
                          </a:solidFill>
                        </a:rPr>
                        <m:t>min</m:t>
                      </m:r>
                      <m:r>
                        <m:rPr>
                          <m:nor/>
                        </m:rPr>
                        <a:rPr lang="en-US" sz="2400" smtClean="0">
                          <a:solidFill>
                            <a:schemeClr val="tx1"/>
                          </a:solidFill>
                        </a:rPr>
                        <m:t>(−10 ∗∗ </m:t>
                      </m:r>
                      <m:r>
                        <m:rPr>
                          <m:nor/>
                        </m:rPr>
                        <a:rPr lang="en-US" sz="2400" smtClean="0">
                          <a:solidFill>
                            <a:schemeClr val="tx1"/>
                          </a:solidFill>
                        </a:rPr>
                        <m:t>math</m:t>
                      </m:r>
                      <m:r>
                        <m:rPr>
                          <m:nor/>
                        </m:rPr>
                        <a:rPr lang="en-US" sz="2400" smtClean="0">
                          <a:solidFill>
                            <a:schemeClr val="tx1"/>
                          </a:solidFill>
                        </a:rPr>
                        <m:t>.</m:t>
                      </m:r>
                      <m:r>
                        <m:rPr>
                          <m:nor/>
                        </m:rPr>
                        <a:rPr lang="en-US" sz="2400" smtClean="0">
                          <a:solidFill>
                            <a:schemeClr val="tx1"/>
                          </a:solidFill>
                        </a:rPr>
                        <m:t>ceil</m:t>
                      </m:r>
                      <m:r>
                        <m:rPr>
                          <m:nor/>
                        </m:rPr>
                        <a:rPr lang="en-US" sz="2400" smtClean="0">
                          <a:solidFill>
                            <a:schemeClr val="tx1"/>
                          </a:solidFill>
                        </a:rPr>
                        <m:t>(</m:t>
                      </m:r>
                      <m:r>
                        <m:rPr>
                          <m:nor/>
                        </m:rPr>
                        <a:rPr lang="en-US" sz="2400" smtClean="0">
                          <a:solidFill>
                            <a:schemeClr val="tx1"/>
                          </a:solidFill>
                        </a:rPr>
                        <m:t>math</m:t>
                      </m:r>
                      <m:r>
                        <m:rPr>
                          <m:nor/>
                        </m:rPr>
                        <a:rPr lang="en-US" sz="2400" smtClean="0">
                          <a:solidFill>
                            <a:schemeClr val="tx1"/>
                          </a:solidFill>
                        </a:rPr>
                        <m:t>.</m:t>
                      </m:r>
                      <m:r>
                        <m:rPr>
                          <m:nor/>
                        </m:rPr>
                        <a:rPr lang="en-US" sz="2400" smtClean="0">
                          <a:solidFill>
                            <a:schemeClr val="tx1"/>
                          </a:solidFill>
                        </a:rPr>
                        <m:t>log</m:t>
                      </m:r>
                      <m:r>
                        <m:rPr>
                          <m:nor/>
                        </m:rPr>
                        <a:rPr lang="en-US" sz="2400" smtClean="0">
                          <a:solidFill>
                            <a:schemeClr val="tx1"/>
                          </a:solidFill>
                        </a:rPr>
                        <m:t>10(</m:t>
                      </m:r>
                      <m:r>
                        <m:rPr>
                          <m:nor/>
                        </m:rPr>
                        <a:rPr lang="en-US" sz="2400" smtClean="0">
                          <a:solidFill>
                            <a:schemeClr val="tx1"/>
                          </a:solidFill>
                        </a:rPr>
                        <m:t>abs</m:t>
                      </m:r>
                      <m:r>
                        <m:rPr>
                          <m:nor/>
                        </m:rPr>
                        <a:rPr lang="en-US" sz="2400" smtClean="0">
                          <a:solidFill>
                            <a:schemeClr val="tx1"/>
                          </a:solidFill>
                        </a:rPr>
                        <m:t>(</m:t>
                      </m:r>
                      <m:r>
                        <m:rPr>
                          <m:nor/>
                        </m:rPr>
                        <a:rPr lang="en-US" sz="2400" smtClean="0">
                          <a:solidFill>
                            <a:schemeClr val="tx1"/>
                          </a:solidFill>
                        </a:rPr>
                        <m:t>Score</m:t>
                      </m:r>
                      <m:r>
                        <m:rPr>
                          <m:nor/>
                        </m:rPr>
                        <a:rPr lang="en-US" sz="2400" smtClean="0">
                          <a:solidFill>
                            <a:schemeClr val="tx1"/>
                          </a:solidFill>
                        </a:rPr>
                        <m:t>1) + 1)), −1</m:t>
                      </m:r>
                      <m:r>
                        <m:rPr>
                          <m:nor/>
                        </m:rPr>
                        <a:rPr lang="en-US" sz="2400" smtClean="0">
                          <a:solidFill>
                            <a:schemeClr val="tx1"/>
                          </a:solidFill>
                        </a:rPr>
                        <m:t>e</m:t>
                      </m:r>
                      <m:r>
                        <m:rPr>
                          <m:nor/>
                        </m:rPr>
                        <a:rPr lang="en-US" sz="2400" smtClean="0">
                          <a:solidFill>
                            <a:schemeClr val="tx1"/>
                          </a:solidFill>
                        </a:rPr>
                        <m:t>10)</m:t>
                      </m:r>
                    </m:oMath>
                  </m:oMathPara>
                </a14:m>
                <a:endParaRPr lang="en-US" sz="240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nor/>
                            </m:rPr>
                            <a:rPr lang="en-US" sz="2400"/>
                            <m:t>ABS</m:t>
                          </m:r>
                        </m:e>
                        <m:sub>
                          <m:r>
                            <a:rPr lang="en-US" sz="2400" b="0" i="1">
                              <a:latin typeface="Cambria Math" panose="02040503050406030204" pitchFamily="18" charset="0"/>
                            </a:rPr>
                            <m:t>𝑂𝑙𝑑</m:t>
                          </m:r>
                          <m:r>
                            <a:rPr lang="en-US" sz="2400" b="0" i="1">
                              <a:latin typeface="Cambria Math" panose="02040503050406030204" pitchFamily="18" charset="0"/>
                            </a:rPr>
                            <m:t>_</m:t>
                          </m:r>
                          <m:r>
                            <a:rPr lang="en-US" sz="2400" b="0" i="1">
                              <a:latin typeface="Cambria Math" panose="02040503050406030204" pitchFamily="18" charset="0"/>
                            </a:rPr>
                            <m:t>𝑚𝑎𝑥</m:t>
                          </m:r>
                        </m:sub>
                      </m:sSub>
                      <m:r>
                        <m:rPr>
                          <m:nor/>
                        </m:rPr>
                        <a:rPr lang="en-US" sz="2400">
                          <a:solidFill>
                            <a:schemeClr val="tx1"/>
                          </a:solidFill>
                        </a:rPr>
                        <m:t>= </m:t>
                      </m:r>
                      <m:r>
                        <m:rPr>
                          <m:nor/>
                        </m:rPr>
                        <a:rPr lang="en-US" sz="2400">
                          <a:solidFill>
                            <a:schemeClr val="tx1"/>
                          </a:solidFill>
                        </a:rPr>
                        <m:t>max</m:t>
                      </m:r>
                      <m:r>
                        <m:rPr>
                          <m:nor/>
                        </m:rPr>
                        <a:rPr lang="en-US" sz="2400">
                          <a:solidFill>
                            <a:schemeClr val="tx1"/>
                          </a:solidFill>
                        </a:rPr>
                        <m:t>(10 ∗∗ </m:t>
                      </m:r>
                      <m:r>
                        <m:rPr>
                          <m:nor/>
                        </m:rPr>
                        <a:rPr lang="en-US" sz="2400">
                          <a:solidFill>
                            <a:schemeClr val="tx1"/>
                          </a:solidFill>
                        </a:rPr>
                        <m:t>math</m:t>
                      </m:r>
                      <m:r>
                        <m:rPr>
                          <m:nor/>
                        </m:rPr>
                        <a:rPr lang="en-US" sz="2400">
                          <a:solidFill>
                            <a:schemeClr val="tx1"/>
                          </a:solidFill>
                        </a:rPr>
                        <m:t>.</m:t>
                      </m:r>
                      <m:r>
                        <m:rPr>
                          <m:nor/>
                        </m:rPr>
                        <a:rPr lang="en-US" sz="2400">
                          <a:solidFill>
                            <a:schemeClr val="tx1"/>
                          </a:solidFill>
                        </a:rPr>
                        <m:t>ceil</m:t>
                      </m:r>
                      <m:r>
                        <m:rPr>
                          <m:nor/>
                        </m:rPr>
                        <a:rPr lang="en-US" sz="2400">
                          <a:solidFill>
                            <a:schemeClr val="tx1"/>
                          </a:solidFill>
                        </a:rPr>
                        <m:t>(</m:t>
                      </m:r>
                      <m:r>
                        <m:rPr>
                          <m:nor/>
                        </m:rPr>
                        <a:rPr lang="en-US" sz="2400">
                          <a:solidFill>
                            <a:schemeClr val="tx1"/>
                          </a:solidFill>
                        </a:rPr>
                        <m:t>math</m:t>
                      </m:r>
                      <m:r>
                        <m:rPr>
                          <m:nor/>
                        </m:rPr>
                        <a:rPr lang="en-US" sz="2400">
                          <a:solidFill>
                            <a:schemeClr val="tx1"/>
                          </a:solidFill>
                        </a:rPr>
                        <m:t>.</m:t>
                      </m:r>
                      <m:r>
                        <m:rPr>
                          <m:nor/>
                        </m:rPr>
                        <a:rPr lang="en-US" sz="2400">
                          <a:solidFill>
                            <a:schemeClr val="tx1"/>
                          </a:solidFill>
                        </a:rPr>
                        <m:t>log</m:t>
                      </m:r>
                      <m:r>
                        <m:rPr>
                          <m:nor/>
                        </m:rPr>
                        <a:rPr lang="en-US" sz="2400">
                          <a:solidFill>
                            <a:schemeClr val="tx1"/>
                          </a:solidFill>
                        </a:rPr>
                        <m:t>10(</m:t>
                      </m:r>
                      <m:r>
                        <m:rPr>
                          <m:nor/>
                        </m:rPr>
                        <a:rPr lang="en-US" sz="2400">
                          <a:solidFill>
                            <a:schemeClr val="tx1"/>
                          </a:solidFill>
                        </a:rPr>
                        <m:t>abs</m:t>
                      </m:r>
                      <m:r>
                        <m:rPr>
                          <m:nor/>
                        </m:rPr>
                        <a:rPr lang="en-US" sz="2400">
                          <a:solidFill>
                            <a:schemeClr val="tx1"/>
                          </a:solidFill>
                        </a:rPr>
                        <m:t>(</m:t>
                      </m:r>
                      <m:r>
                        <m:rPr>
                          <m:nor/>
                        </m:rPr>
                        <a:rPr lang="en-US" sz="2400">
                          <a:solidFill>
                            <a:schemeClr val="tx1"/>
                          </a:solidFill>
                        </a:rPr>
                        <m:t>Score</m:t>
                      </m:r>
                      <m:r>
                        <m:rPr>
                          <m:nor/>
                        </m:rPr>
                        <a:rPr lang="en-US" sz="2400">
                          <a:solidFill>
                            <a:schemeClr val="tx1"/>
                          </a:solidFill>
                        </a:rPr>
                        <m:t>1) + 1)), 1</m:t>
                      </m:r>
                      <m:r>
                        <m:rPr>
                          <m:nor/>
                        </m:rPr>
                        <a:rPr lang="en-US" sz="2400">
                          <a:solidFill>
                            <a:schemeClr val="tx1"/>
                          </a:solidFill>
                        </a:rPr>
                        <m:t>e</m:t>
                      </m:r>
                      <m:r>
                        <m:rPr>
                          <m:nor/>
                        </m:rPr>
                        <a:rPr lang="en-US" sz="2400">
                          <a:solidFill>
                            <a:schemeClr val="tx1"/>
                          </a:solidFill>
                        </a:rPr>
                        <m:t>10)</m:t>
                      </m:r>
                    </m:oMath>
                  </m:oMathPara>
                </a14:m>
                <a:endParaRPr lang="en-US" sz="2400" dirty="0">
                  <a:solidFill>
                    <a:schemeClr val="tx1"/>
                  </a:solidFill>
                </a:endParaRPr>
              </a:p>
              <a:p>
                <a:endParaRPr lang="en-US" dirty="0"/>
              </a:p>
            </p:txBody>
          </p:sp>
        </mc:Choice>
        <mc:Fallback xmlns="">
          <p:sp>
            <p:nvSpPr>
              <p:cNvPr id="11" name="TextBox 10">
                <a:extLst>
                  <a:ext uri="{FF2B5EF4-FFF2-40B4-BE49-F238E27FC236}">
                    <a16:creationId xmlns:a16="http://schemas.microsoft.com/office/drawing/2014/main" id="{58396E2A-07E3-F17F-1311-84C1799DE427}"/>
                  </a:ext>
                </a:extLst>
              </p:cNvPr>
              <p:cNvSpPr txBox="1">
                <a:spLocks noRot="1" noChangeAspect="1" noMove="1" noResize="1" noEditPoints="1" noAdjustHandles="1" noChangeArrowheads="1" noChangeShapeType="1" noTextEdit="1"/>
              </p:cNvSpPr>
              <p:nvPr/>
            </p:nvSpPr>
            <p:spPr>
              <a:xfrm>
                <a:off x="935216" y="1524000"/>
                <a:ext cx="10210800" cy="3820405"/>
              </a:xfrm>
              <a:prstGeom prst="rect">
                <a:avLst/>
              </a:prstGeom>
              <a:blipFill>
                <a:blip r:embed="rId2"/>
                <a:stretch>
                  <a:fillRect l="-776" t="-1276"/>
                </a:stretch>
              </a:blipFill>
            </p:spPr>
            <p:txBody>
              <a:bodyPr/>
              <a:lstStyle/>
              <a:p>
                <a:r>
                  <a:rPr lang="en-US">
                    <a:noFill/>
                  </a:rPr>
                  <a:t> </a:t>
                </a:r>
              </a:p>
            </p:txBody>
          </p:sp>
        </mc:Fallback>
      </mc:AlternateContent>
    </p:spTree>
    <p:extLst>
      <p:ext uri="{BB962C8B-B14F-4D97-AF65-F5344CB8AC3E}">
        <p14:creationId xmlns:p14="http://schemas.microsoft.com/office/powerpoint/2010/main" val="234769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A4860-0F35-E95F-9A13-605953D23BA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A879D686-148A-7401-3905-3736C167EB5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D3BBF7D7-C6FF-69FF-7C7D-CA86C62153A6}"/>
              </a:ext>
            </a:extLst>
          </p:cNvPr>
          <p:cNvSpPr txBox="1"/>
          <p:nvPr/>
        </p:nvSpPr>
        <p:spPr>
          <a:xfrm>
            <a:off x="439917" y="138548"/>
            <a:ext cx="11201399" cy="1077218"/>
          </a:xfrm>
          <a:prstGeom prst="rect">
            <a:avLst/>
          </a:prstGeom>
          <a:noFill/>
        </p:spPr>
        <p:txBody>
          <a:bodyPr wrap="square">
            <a:spAutoFit/>
          </a:bodyPr>
          <a:lstStyle/>
          <a:p>
            <a:r>
              <a:rPr lang="en-US" sz="3200" b="1" dirty="0"/>
              <a:t>GENERATING THE EQUATION METHOD 2 : POLYNOMIAL RIDGE REGRESSION.</a:t>
            </a:r>
          </a:p>
        </p:txBody>
      </p:sp>
      <p:sp>
        <p:nvSpPr>
          <p:cNvPr id="2" name="TextBox 1">
            <a:extLst>
              <a:ext uri="{FF2B5EF4-FFF2-40B4-BE49-F238E27FC236}">
                <a16:creationId xmlns:a16="http://schemas.microsoft.com/office/drawing/2014/main" id="{D34A998D-ED6C-909F-4E23-961C7D4AC288}"/>
              </a:ext>
            </a:extLst>
          </p:cNvPr>
          <p:cNvSpPr txBox="1"/>
          <p:nvPr/>
        </p:nvSpPr>
        <p:spPr>
          <a:xfrm>
            <a:off x="3505200" y="1115881"/>
            <a:ext cx="6816365" cy="461665"/>
          </a:xfrm>
          <a:prstGeom prst="rect">
            <a:avLst/>
          </a:prstGeom>
          <a:noFill/>
        </p:spPr>
        <p:txBody>
          <a:bodyPr wrap="square" rtlCol="0">
            <a:spAutoFit/>
          </a:bodyPr>
          <a:lstStyle/>
          <a:p>
            <a:r>
              <a:rPr lang="en-US" sz="2400" dirty="0"/>
              <a:t>Testing with controlled datasets.</a:t>
            </a:r>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4C72B8BC-D885-B9F7-5B89-AE1A9D9A93E1}"/>
                  </a:ext>
                </a:extLst>
              </p14:cNvPr>
              <p14:cNvContentPartPr/>
              <p14:nvPr/>
            </p14:nvContentPartPr>
            <p14:xfrm>
              <a:off x="9190073" y="4264163"/>
              <a:ext cx="18360" cy="139320"/>
            </p14:xfrm>
          </p:contentPart>
        </mc:Choice>
        <mc:Fallback xmlns="">
          <p:pic>
            <p:nvPicPr>
              <p:cNvPr id="31" name="Ink 30">
                <a:extLst>
                  <a:ext uri="{FF2B5EF4-FFF2-40B4-BE49-F238E27FC236}">
                    <a16:creationId xmlns:a16="http://schemas.microsoft.com/office/drawing/2014/main" id="{4C72B8BC-D885-B9F7-5B89-AE1A9D9A93E1}"/>
                  </a:ext>
                </a:extLst>
              </p:cNvPr>
              <p:cNvPicPr/>
              <p:nvPr/>
            </p:nvPicPr>
            <p:blipFill>
              <a:blip r:embed="rId3"/>
              <a:stretch>
                <a:fillRect/>
              </a:stretch>
            </p:blipFill>
            <p:spPr>
              <a:xfrm>
                <a:off x="9181073" y="4255163"/>
                <a:ext cx="36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7B9285CB-E544-14EF-C3C4-6979412426B1}"/>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7B9285CB-E544-14EF-C3C4-6979412426B1}"/>
                  </a:ext>
                </a:extLst>
              </p:cNvPr>
              <p:cNvPicPr/>
              <p:nvPr/>
            </p:nvPicPr>
            <p:blipFill>
              <a:blip r:embed="rId5"/>
              <a:stretch>
                <a:fillRect/>
              </a:stretch>
            </p:blipFill>
            <p:spPr>
              <a:xfrm>
                <a:off x="8649713" y="5290523"/>
                <a:ext cx="18000" cy="18000"/>
              </a:xfrm>
              <a:prstGeom prst="rect">
                <a:avLst/>
              </a:prstGeom>
            </p:spPr>
          </p:pic>
        </mc:Fallback>
      </mc:AlternateContent>
      <p:pic>
        <p:nvPicPr>
          <p:cNvPr id="5" name="Picture 4" descr="A graph showing the difference between the average bias and the average bias&#10;&#10;AI-generated content may be incorrect.">
            <a:extLst>
              <a:ext uri="{FF2B5EF4-FFF2-40B4-BE49-F238E27FC236}">
                <a16:creationId xmlns:a16="http://schemas.microsoft.com/office/drawing/2014/main" id="{DB1909CE-24FD-C4B1-0E7A-2409386722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039" y="1905000"/>
            <a:ext cx="5164336" cy="2836237"/>
          </a:xfrm>
          <a:prstGeom prst="rect">
            <a:avLst/>
          </a:prstGeom>
        </p:spPr>
      </p:pic>
      <p:pic>
        <p:nvPicPr>
          <p:cNvPr id="7" name="Picture 6" descr="A graph with red lines&#10;&#10;AI-generated content may be incorrect.">
            <a:extLst>
              <a:ext uri="{FF2B5EF4-FFF2-40B4-BE49-F238E27FC236}">
                <a16:creationId xmlns:a16="http://schemas.microsoft.com/office/drawing/2014/main" id="{83543F43-5A22-5B93-52C9-4ADB71DF44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0440" y="1905000"/>
            <a:ext cx="5164336" cy="2836237"/>
          </a:xfrm>
          <a:prstGeom prst="rect">
            <a:avLst/>
          </a:prstGeom>
        </p:spPr>
      </p:pic>
    </p:spTree>
    <p:extLst>
      <p:ext uri="{BB962C8B-B14F-4D97-AF65-F5344CB8AC3E}">
        <p14:creationId xmlns:p14="http://schemas.microsoft.com/office/powerpoint/2010/main" val="95371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FE77D-781D-B577-9B1D-83FF4BD2BDCD}"/>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E0F2455-EE33-CD7D-4563-35889D029AF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32" name="Ink 31">
                <a:extLst>
                  <a:ext uri="{FF2B5EF4-FFF2-40B4-BE49-F238E27FC236}">
                    <a16:creationId xmlns:a16="http://schemas.microsoft.com/office/drawing/2014/main" id="{8EBF77C3-DEBF-17ED-77C9-58A1332CD569}"/>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8EBF77C3-DEBF-17ED-77C9-58A1332CD569}"/>
                  </a:ext>
                </a:extLst>
              </p:cNvPr>
              <p:cNvPicPr/>
              <p:nvPr/>
            </p:nvPicPr>
            <p:blipFill>
              <a:blip r:embed="rId3"/>
              <a:stretch>
                <a:fillRect/>
              </a:stretch>
            </p:blipFill>
            <p:spPr>
              <a:xfrm>
                <a:off x="8649713" y="5290523"/>
                <a:ext cx="18000" cy="18000"/>
              </a:xfrm>
              <a:prstGeom prst="rect">
                <a:avLst/>
              </a:prstGeom>
            </p:spPr>
          </p:pic>
        </mc:Fallback>
      </mc:AlternateContent>
      <p:sp>
        <p:nvSpPr>
          <p:cNvPr id="4" name="TextBox 3">
            <a:extLst>
              <a:ext uri="{FF2B5EF4-FFF2-40B4-BE49-F238E27FC236}">
                <a16:creationId xmlns:a16="http://schemas.microsoft.com/office/drawing/2014/main" id="{FC457F60-A7F5-D474-5006-6FA468509054}"/>
              </a:ext>
            </a:extLst>
          </p:cNvPr>
          <p:cNvSpPr txBox="1"/>
          <p:nvPr/>
        </p:nvSpPr>
        <p:spPr>
          <a:xfrm>
            <a:off x="3574705" y="192776"/>
            <a:ext cx="4931823" cy="584775"/>
          </a:xfrm>
          <a:prstGeom prst="rect">
            <a:avLst/>
          </a:prstGeom>
          <a:noFill/>
        </p:spPr>
        <p:txBody>
          <a:bodyPr wrap="square">
            <a:spAutoFit/>
          </a:bodyPr>
          <a:lstStyle/>
          <a:p>
            <a:r>
              <a:rPr lang="en-US" sz="3200" b="1" dirty="0"/>
              <a:t>VALIDATING THE METRIC</a:t>
            </a:r>
          </a:p>
        </p:txBody>
      </p:sp>
      <p:sp>
        <p:nvSpPr>
          <p:cNvPr id="3" name="TextBox 2">
            <a:extLst>
              <a:ext uri="{FF2B5EF4-FFF2-40B4-BE49-F238E27FC236}">
                <a16:creationId xmlns:a16="http://schemas.microsoft.com/office/drawing/2014/main" id="{5102E629-9B27-C281-B0D1-CD2E77BDE60F}"/>
              </a:ext>
            </a:extLst>
          </p:cNvPr>
          <p:cNvSpPr txBox="1"/>
          <p:nvPr/>
        </p:nvSpPr>
        <p:spPr>
          <a:xfrm>
            <a:off x="304800" y="1066800"/>
            <a:ext cx="9296400" cy="1846659"/>
          </a:xfrm>
          <a:prstGeom prst="rect">
            <a:avLst/>
          </a:prstGeom>
          <a:solidFill>
            <a:schemeClr val="bg1">
              <a:alpha val="43000"/>
            </a:schemeClr>
          </a:solidFill>
        </p:spPr>
        <p:txBody>
          <a:bodyPr wrap="square" rtlCol="0">
            <a:spAutoFit/>
          </a:bodyPr>
          <a:lstStyle/>
          <a:p>
            <a:pPr>
              <a:buNone/>
            </a:pPr>
            <a:r>
              <a:rPr lang="en-US" sz="2400" b="1" dirty="0"/>
              <a:t>Why Use Word Error Rate (WER)?</a:t>
            </a:r>
          </a:p>
          <a:p>
            <a:pPr lvl="1">
              <a:buFont typeface="Arial" panose="020B0604020202020204" pitchFamily="34" charset="0"/>
              <a:buChar char="•"/>
            </a:pPr>
            <a:r>
              <a:rPr lang="en-US" sz="2400" dirty="0"/>
              <a:t>WER is a widely accepted evaluation metric in:</a:t>
            </a:r>
          </a:p>
          <a:p>
            <a:pPr marL="1200150" lvl="2" indent="-285750">
              <a:buFont typeface="Arial" panose="020B0604020202020204" pitchFamily="34" charset="0"/>
              <a:buChar char="•"/>
            </a:pPr>
            <a:r>
              <a:rPr lang="en-US" sz="2400" dirty="0"/>
              <a:t>Speech recognition</a:t>
            </a:r>
          </a:p>
          <a:p>
            <a:pPr marL="1200150" lvl="2" indent="-285750">
              <a:buFont typeface="Arial" panose="020B0604020202020204" pitchFamily="34" charset="0"/>
              <a:buChar char="•"/>
            </a:pPr>
            <a:r>
              <a:rPr lang="en-US" sz="2400" dirty="0"/>
              <a:t>Bias detection in audio AI systems</a:t>
            </a:r>
          </a:p>
          <a:p>
            <a:endParaRPr lang="en-US" dirty="0"/>
          </a:p>
        </p:txBody>
      </p:sp>
      <p:pic>
        <p:nvPicPr>
          <p:cNvPr id="8" name="Picture 7" descr="A person with different facial expressions&#10;&#10;AI-generated content may be incorrect.">
            <a:extLst>
              <a:ext uri="{FF2B5EF4-FFF2-40B4-BE49-F238E27FC236}">
                <a16:creationId xmlns:a16="http://schemas.microsoft.com/office/drawing/2014/main" id="{758A818B-F388-0F18-5713-3AE50B8A7339}"/>
              </a:ext>
            </a:extLst>
          </p:cNvPr>
          <p:cNvPicPr>
            <a:picLocks noChangeAspect="1"/>
          </p:cNvPicPr>
          <p:nvPr/>
        </p:nvPicPr>
        <p:blipFill>
          <a:blip r:embed="rId4">
            <a:extLst>
              <a:ext uri="{28A0092B-C50C-407E-A947-70E740481C1C}">
                <a14:useLocalDpi xmlns:a14="http://schemas.microsoft.com/office/drawing/2010/main" val="0"/>
              </a:ext>
            </a:extLst>
          </a:blip>
          <a:srcRect t="51766" r="68916"/>
          <a:stretch/>
        </p:blipFill>
        <p:spPr>
          <a:xfrm>
            <a:off x="10039350" y="0"/>
            <a:ext cx="2228179" cy="2847746"/>
          </a:xfrm>
          <a:prstGeom prst="rect">
            <a:avLst/>
          </a:prstGeom>
        </p:spPr>
      </p:pic>
      <p:sp>
        <p:nvSpPr>
          <p:cNvPr id="2" name="TextBox 1">
            <a:extLst>
              <a:ext uri="{FF2B5EF4-FFF2-40B4-BE49-F238E27FC236}">
                <a16:creationId xmlns:a16="http://schemas.microsoft.com/office/drawing/2014/main" id="{D4BDD9D5-934F-E872-07A5-DB0A558EB00F}"/>
              </a:ext>
            </a:extLst>
          </p:cNvPr>
          <p:cNvSpPr txBox="1"/>
          <p:nvPr/>
        </p:nvSpPr>
        <p:spPr>
          <a:xfrm>
            <a:off x="304800" y="3124200"/>
            <a:ext cx="5410200" cy="2308324"/>
          </a:xfrm>
          <a:prstGeom prst="rect">
            <a:avLst/>
          </a:prstGeom>
          <a:solidFill>
            <a:schemeClr val="lt1">
              <a:alpha val="44000"/>
            </a:schemeClr>
          </a:solidFill>
        </p:spPr>
        <p:txBody>
          <a:bodyPr wrap="square" rtlCol="0">
            <a:spAutoFit/>
          </a:bodyPr>
          <a:lstStyle/>
          <a:p>
            <a:pPr>
              <a:buNone/>
            </a:pPr>
            <a:r>
              <a:rPr lang="en-US" sz="2400" b="1" dirty="0"/>
              <a:t>How WER Indicates Bias</a:t>
            </a:r>
          </a:p>
          <a:p>
            <a:pPr marL="742950" lvl="1" indent="-285750">
              <a:buFont typeface="Arial" panose="020B0604020202020204" pitchFamily="34" charset="0"/>
              <a:buChar char="•"/>
            </a:pPr>
            <a:r>
              <a:rPr lang="en-US" sz="2400" dirty="0"/>
              <a:t>Lower WER → </a:t>
            </a:r>
            <a:r>
              <a:rPr lang="en-US" sz="2400" b="1" dirty="0"/>
              <a:t>Model favors that gender</a:t>
            </a:r>
            <a:endParaRPr lang="en-US" sz="2400" dirty="0"/>
          </a:p>
          <a:p>
            <a:pPr marL="742950" lvl="1" indent="-285750">
              <a:buFont typeface="Arial" panose="020B0604020202020204" pitchFamily="34" charset="0"/>
              <a:buChar char="•"/>
            </a:pPr>
            <a:r>
              <a:rPr lang="en-US" sz="2400" dirty="0"/>
              <a:t>Example: Higher WER for females → </a:t>
            </a:r>
            <a:r>
              <a:rPr lang="en-US" sz="2400" b="1" dirty="0"/>
              <a:t>Male-biased model</a:t>
            </a:r>
          </a:p>
          <a:p>
            <a:pPr marL="742950" lvl="1" indent="-285750">
              <a:buFont typeface="Arial" panose="020B0604020202020204" pitchFamily="34" charset="0"/>
              <a:buChar char="•"/>
            </a:pPr>
            <a:endParaRPr lang="en-US" sz="2400" dirty="0"/>
          </a:p>
        </p:txBody>
      </p:sp>
      <p:sp>
        <p:nvSpPr>
          <p:cNvPr id="7" name="TextBox 6">
            <a:extLst>
              <a:ext uri="{FF2B5EF4-FFF2-40B4-BE49-F238E27FC236}">
                <a16:creationId xmlns:a16="http://schemas.microsoft.com/office/drawing/2014/main" id="{965BE4DC-050D-AECC-3DFC-68EA7D17D473}"/>
              </a:ext>
            </a:extLst>
          </p:cNvPr>
          <p:cNvSpPr txBox="1"/>
          <p:nvPr/>
        </p:nvSpPr>
        <p:spPr>
          <a:xfrm>
            <a:off x="6172200" y="3071282"/>
            <a:ext cx="5410198" cy="1938992"/>
          </a:xfrm>
          <a:prstGeom prst="rect">
            <a:avLst/>
          </a:prstGeom>
          <a:solidFill>
            <a:schemeClr val="lt1">
              <a:alpha val="59000"/>
            </a:schemeClr>
          </a:solidFill>
        </p:spPr>
        <p:txBody>
          <a:bodyPr wrap="square" rtlCol="0">
            <a:spAutoFit/>
          </a:bodyPr>
          <a:lstStyle/>
          <a:p>
            <a:pPr>
              <a:buNone/>
            </a:pPr>
            <a:r>
              <a:rPr lang="en-US" sz="2400" b="1" dirty="0"/>
              <a:t>How Audio Bias Score Indicates Bias</a:t>
            </a:r>
          </a:p>
          <a:p>
            <a:pPr marL="742950" lvl="1" indent="-285750">
              <a:buFont typeface="Arial" panose="020B0604020202020204" pitchFamily="34" charset="0"/>
              <a:buChar char="•"/>
            </a:pPr>
            <a:r>
              <a:rPr lang="en-US" sz="2400" b="1" dirty="0"/>
              <a:t>Positive score</a:t>
            </a:r>
            <a:r>
              <a:rPr lang="en-US" sz="2400" dirty="0"/>
              <a:t> → Male-biased dataset</a:t>
            </a:r>
          </a:p>
          <a:p>
            <a:pPr marL="742950" lvl="1" indent="-285750">
              <a:buFont typeface="Arial" panose="020B0604020202020204" pitchFamily="34" charset="0"/>
              <a:buChar char="•"/>
            </a:pPr>
            <a:r>
              <a:rPr lang="en-US" sz="2400" b="1" dirty="0"/>
              <a:t>Negative score</a:t>
            </a:r>
            <a:r>
              <a:rPr lang="en-US" sz="2400" dirty="0"/>
              <a:t> → Female-biased dataset</a:t>
            </a:r>
          </a:p>
        </p:txBody>
      </p:sp>
    </p:spTree>
    <p:extLst>
      <p:ext uri="{BB962C8B-B14F-4D97-AF65-F5344CB8AC3E}">
        <p14:creationId xmlns:p14="http://schemas.microsoft.com/office/powerpoint/2010/main" val="167618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title"/>
          </p:nvPr>
        </p:nvSpPr>
        <p:spPr>
          <a:xfrm>
            <a:off x="304800" y="304800"/>
            <a:ext cx="11684000" cy="792162"/>
          </a:xfrm>
        </p:spPr>
        <p:txBody>
          <a:bodyPr anchor="ctr">
            <a:normAutofit/>
          </a:bodyPr>
          <a:lstStyle/>
          <a:p>
            <a:r>
              <a:rPr lang="en-US" b="1" dirty="0"/>
              <a:t>Team</a:t>
            </a:r>
          </a:p>
        </p:txBody>
      </p:sp>
      <p:pic>
        <p:nvPicPr>
          <p:cNvPr id="6" name="Picture 5" descr="A person with long black hair&#10;&#10;AI-generated content may be incorrect.">
            <a:extLst>
              <a:ext uri="{FF2B5EF4-FFF2-40B4-BE49-F238E27FC236}">
                <a16:creationId xmlns:a16="http://schemas.microsoft.com/office/drawing/2014/main" id="{8BD9EE77-0641-785F-C478-D6BA7635D3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456" y="1710482"/>
            <a:ext cx="1757965" cy="2344442"/>
          </a:xfrm>
          <a:prstGeom prst="rect">
            <a:avLst/>
          </a:prstGeom>
        </p:spPr>
      </p:pic>
      <p:sp>
        <p:nvSpPr>
          <p:cNvPr id="8" name="TextBox 7">
            <a:extLst>
              <a:ext uri="{FF2B5EF4-FFF2-40B4-BE49-F238E27FC236}">
                <a16:creationId xmlns:a16="http://schemas.microsoft.com/office/drawing/2014/main" id="{FA1C1EB5-16D0-8B1D-4304-A13E8DAC1766}"/>
              </a:ext>
            </a:extLst>
          </p:cNvPr>
          <p:cNvSpPr txBox="1"/>
          <p:nvPr/>
        </p:nvSpPr>
        <p:spPr>
          <a:xfrm>
            <a:off x="463059" y="4343400"/>
            <a:ext cx="2748757" cy="400110"/>
          </a:xfrm>
          <a:prstGeom prst="rect">
            <a:avLst/>
          </a:prstGeom>
          <a:noFill/>
        </p:spPr>
        <p:txBody>
          <a:bodyPr wrap="square">
            <a:spAutoFit/>
          </a:bodyPr>
          <a:lstStyle/>
          <a:p>
            <a:r>
              <a:rPr lang="en-US" sz="2000" b="1" dirty="0"/>
              <a:t>K.M.S.P. Jayawardena</a:t>
            </a:r>
            <a:r>
              <a:rPr lang="en-US" dirty="0"/>
              <a:t>.</a:t>
            </a:r>
          </a:p>
        </p:txBody>
      </p:sp>
      <p:pic>
        <p:nvPicPr>
          <p:cNvPr id="10" name="Picture 9" descr="A person smiling for a picture&#10;&#10;AI-generated content may be incorrect.">
            <a:extLst>
              <a:ext uri="{FF2B5EF4-FFF2-40B4-BE49-F238E27FC236}">
                <a16:creationId xmlns:a16="http://schemas.microsoft.com/office/drawing/2014/main" id="{8D775B9D-7A55-5560-9F74-C7012BCC1974}"/>
              </a:ext>
            </a:extLst>
          </p:cNvPr>
          <p:cNvPicPr>
            <a:picLocks noChangeAspect="1"/>
          </p:cNvPicPr>
          <p:nvPr/>
        </p:nvPicPr>
        <p:blipFill>
          <a:blip r:embed="rId3">
            <a:extLst>
              <a:ext uri="{28A0092B-C50C-407E-A947-70E740481C1C}">
                <a14:useLocalDpi xmlns:a14="http://schemas.microsoft.com/office/drawing/2010/main" val="0"/>
              </a:ext>
            </a:extLst>
          </a:blip>
          <a:srcRect l="657" r="2482" b="7628"/>
          <a:stretch/>
        </p:blipFill>
        <p:spPr>
          <a:xfrm>
            <a:off x="3810000" y="1710482"/>
            <a:ext cx="1740390" cy="2344442"/>
          </a:xfrm>
          <a:prstGeom prst="rect">
            <a:avLst/>
          </a:prstGeom>
        </p:spPr>
      </p:pic>
      <p:sp>
        <p:nvSpPr>
          <p:cNvPr id="12" name="TextBox 11">
            <a:extLst>
              <a:ext uri="{FF2B5EF4-FFF2-40B4-BE49-F238E27FC236}">
                <a16:creationId xmlns:a16="http://schemas.microsoft.com/office/drawing/2014/main" id="{B6FF90EB-AB0F-5995-370F-71E45B730EF6}"/>
              </a:ext>
            </a:extLst>
          </p:cNvPr>
          <p:cNvSpPr txBox="1"/>
          <p:nvPr/>
        </p:nvSpPr>
        <p:spPr>
          <a:xfrm>
            <a:off x="3419776" y="4343400"/>
            <a:ext cx="2520837" cy="400110"/>
          </a:xfrm>
          <a:prstGeom prst="rect">
            <a:avLst/>
          </a:prstGeom>
          <a:noFill/>
        </p:spPr>
        <p:txBody>
          <a:bodyPr wrap="square">
            <a:spAutoFit/>
          </a:bodyPr>
          <a:lstStyle/>
          <a:p>
            <a:r>
              <a:rPr lang="en-US" sz="2000" b="1" dirty="0"/>
              <a:t>E.M.A.M Ekanayake.</a:t>
            </a:r>
          </a:p>
        </p:txBody>
      </p:sp>
      <p:pic>
        <p:nvPicPr>
          <p:cNvPr id="14" name="Picture 13" descr="A person with long black hair&#10;&#10;AI-generated content may be incorrect.">
            <a:extLst>
              <a:ext uri="{FF2B5EF4-FFF2-40B4-BE49-F238E27FC236}">
                <a16:creationId xmlns:a16="http://schemas.microsoft.com/office/drawing/2014/main" id="{0FCF8EDD-67D8-97BD-EEE1-EEC8A55D19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1612" y="1710482"/>
            <a:ext cx="1988219" cy="2344442"/>
          </a:xfrm>
          <a:prstGeom prst="rect">
            <a:avLst/>
          </a:prstGeom>
        </p:spPr>
      </p:pic>
      <p:pic>
        <p:nvPicPr>
          <p:cNvPr id="16" name="Picture 15" descr="A person with dark hair wearing a tan shirt&#10;&#10;AI-generated content may be incorrect.">
            <a:extLst>
              <a:ext uri="{FF2B5EF4-FFF2-40B4-BE49-F238E27FC236}">
                <a16:creationId xmlns:a16="http://schemas.microsoft.com/office/drawing/2014/main" id="{F1FA02DF-9F2A-653F-3EEA-659FBD3927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3983" y="1692218"/>
            <a:ext cx="1875048" cy="2344441"/>
          </a:xfrm>
          <a:prstGeom prst="rect">
            <a:avLst/>
          </a:prstGeom>
        </p:spPr>
      </p:pic>
      <p:sp>
        <p:nvSpPr>
          <p:cNvPr id="18" name="TextBox 17">
            <a:extLst>
              <a:ext uri="{FF2B5EF4-FFF2-40B4-BE49-F238E27FC236}">
                <a16:creationId xmlns:a16="http://schemas.microsoft.com/office/drawing/2014/main" id="{E1125220-7607-BABA-68F3-5DFA35A51BAC}"/>
              </a:ext>
            </a:extLst>
          </p:cNvPr>
          <p:cNvSpPr txBox="1"/>
          <p:nvPr/>
        </p:nvSpPr>
        <p:spPr>
          <a:xfrm>
            <a:off x="6251389" y="4341043"/>
            <a:ext cx="2971800" cy="400110"/>
          </a:xfrm>
          <a:prstGeom prst="rect">
            <a:avLst/>
          </a:prstGeom>
          <a:noFill/>
        </p:spPr>
        <p:txBody>
          <a:bodyPr wrap="square">
            <a:spAutoFit/>
          </a:bodyPr>
          <a:lstStyle/>
          <a:p>
            <a:r>
              <a:rPr lang="en-US" sz="2000" b="1" dirty="0"/>
              <a:t>H.M.I.K </a:t>
            </a:r>
            <a:r>
              <a:rPr lang="en-US" sz="2000" b="1" dirty="0" err="1"/>
              <a:t>Dhanawardena</a:t>
            </a:r>
            <a:r>
              <a:rPr lang="en-US" sz="2000" b="1" dirty="0"/>
              <a:t>.</a:t>
            </a:r>
          </a:p>
        </p:txBody>
      </p:sp>
      <p:sp>
        <p:nvSpPr>
          <p:cNvPr id="20" name="TextBox 19">
            <a:extLst>
              <a:ext uri="{FF2B5EF4-FFF2-40B4-BE49-F238E27FC236}">
                <a16:creationId xmlns:a16="http://schemas.microsoft.com/office/drawing/2014/main" id="{6FE75B34-E481-2D16-2C68-F7DB98106770}"/>
              </a:ext>
            </a:extLst>
          </p:cNvPr>
          <p:cNvSpPr txBox="1"/>
          <p:nvPr/>
        </p:nvSpPr>
        <p:spPr>
          <a:xfrm>
            <a:off x="9636913" y="4341043"/>
            <a:ext cx="1889188" cy="400110"/>
          </a:xfrm>
          <a:prstGeom prst="rect">
            <a:avLst/>
          </a:prstGeom>
          <a:noFill/>
        </p:spPr>
        <p:txBody>
          <a:bodyPr wrap="square">
            <a:spAutoFit/>
          </a:bodyPr>
          <a:lstStyle/>
          <a:p>
            <a:r>
              <a:rPr lang="en-US" sz="2000" b="1" dirty="0"/>
              <a:t>T. N. </a:t>
            </a:r>
            <a:r>
              <a:rPr lang="en-US" sz="2000" b="1" dirty="0" err="1"/>
              <a:t>Mudalige</a:t>
            </a:r>
            <a:r>
              <a:rPr lang="en-US" sz="2000" b="1" dirty="0"/>
              <a:t>.</a:t>
            </a:r>
          </a:p>
        </p:txBody>
      </p:sp>
    </p:spTree>
    <p:extLst>
      <p:ext uri="{BB962C8B-B14F-4D97-AF65-F5344CB8AC3E}">
        <p14:creationId xmlns:p14="http://schemas.microsoft.com/office/powerpoint/2010/main" val="4150955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8176A-D2E4-82EF-3E04-1707ED2C4683}"/>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5FDFB81E-72A5-79E8-07FB-102602ABA5D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32" name="Ink 31">
                <a:extLst>
                  <a:ext uri="{FF2B5EF4-FFF2-40B4-BE49-F238E27FC236}">
                    <a16:creationId xmlns:a16="http://schemas.microsoft.com/office/drawing/2014/main" id="{5CF68958-ED73-4C3E-CBA9-1B267705E520}"/>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5CF68958-ED73-4C3E-CBA9-1B267705E520}"/>
                  </a:ext>
                </a:extLst>
              </p:cNvPr>
              <p:cNvPicPr/>
              <p:nvPr/>
            </p:nvPicPr>
            <p:blipFill>
              <a:blip r:embed="rId3"/>
              <a:stretch>
                <a:fillRect/>
              </a:stretch>
            </p:blipFill>
            <p:spPr>
              <a:xfrm>
                <a:off x="8649713" y="5290523"/>
                <a:ext cx="18000" cy="18000"/>
              </a:xfrm>
              <a:prstGeom prst="rect">
                <a:avLst/>
              </a:prstGeom>
            </p:spPr>
          </p:pic>
        </mc:Fallback>
      </mc:AlternateContent>
      <p:sp>
        <p:nvSpPr>
          <p:cNvPr id="4" name="TextBox 3">
            <a:extLst>
              <a:ext uri="{FF2B5EF4-FFF2-40B4-BE49-F238E27FC236}">
                <a16:creationId xmlns:a16="http://schemas.microsoft.com/office/drawing/2014/main" id="{11025870-08E9-69C9-C113-ED170204982D}"/>
              </a:ext>
            </a:extLst>
          </p:cNvPr>
          <p:cNvSpPr txBox="1"/>
          <p:nvPr/>
        </p:nvSpPr>
        <p:spPr>
          <a:xfrm>
            <a:off x="3574705" y="68054"/>
            <a:ext cx="4931823" cy="584775"/>
          </a:xfrm>
          <a:prstGeom prst="rect">
            <a:avLst/>
          </a:prstGeom>
          <a:noFill/>
        </p:spPr>
        <p:txBody>
          <a:bodyPr wrap="square">
            <a:spAutoFit/>
          </a:bodyPr>
          <a:lstStyle/>
          <a:p>
            <a:r>
              <a:rPr lang="en-US" sz="3200" b="1" dirty="0"/>
              <a:t>VALIDATING THE METRIC</a:t>
            </a:r>
          </a:p>
        </p:txBody>
      </p:sp>
      <p:graphicFrame>
        <p:nvGraphicFramePr>
          <p:cNvPr id="3" name="Table 2">
            <a:extLst>
              <a:ext uri="{FF2B5EF4-FFF2-40B4-BE49-F238E27FC236}">
                <a16:creationId xmlns:a16="http://schemas.microsoft.com/office/drawing/2014/main" id="{A6405C75-AFF0-6D78-DBF5-3A3C47148882}"/>
              </a:ext>
            </a:extLst>
          </p:cNvPr>
          <p:cNvGraphicFramePr>
            <a:graphicFrameLocks noGrp="1"/>
          </p:cNvGraphicFramePr>
          <p:nvPr/>
        </p:nvGraphicFramePr>
        <p:xfrm>
          <a:off x="228600" y="689751"/>
          <a:ext cx="11734800" cy="5633852"/>
        </p:xfrm>
        <a:graphic>
          <a:graphicData uri="http://schemas.openxmlformats.org/drawingml/2006/table">
            <a:tbl>
              <a:tblPr firstRow="1" firstCol="1" bandRow="1">
                <a:tableStyleId>{5DA37D80-6434-44D0-A028-1B22A696006F}</a:tableStyleId>
              </a:tblPr>
              <a:tblGrid>
                <a:gridCol w="2542778">
                  <a:extLst>
                    <a:ext uri="{9D8B030D-6E8A-4147-A177-3AD203B41FA5}">
                      <a16:colId xmlns:a16="http://schemas.microsoft.com/office/drawing/2014/main" val="1782795959"/>
                    </a:ext>
                  </a:extLst>
                </a:gridCol>
                <a:gridCol w="1192060">
                  <a:extLst>
                    <a:ext uri="{9D8B030D-6E8A-4147-A177-3AD203B41FA5}">
                      <a16:colId xmlns:a16="http://schemas.microsoft.com/office/drawing/2014/main" val="1084916815"/>
                    </a:ext>
                  </a:extLst>
                </a:gridCol>
                <a:gridCol w="1217788">
                  <a:extLst>
                    <a:ext uri="{9D8B030D-6E8A-4147-A177-3AD203B41FA5}">
                      <a16:colId xmlns:a16="http://schemas.microsoft.com/office/drawing/2014/main" val="3996198845"/>
                    </a:ext>
                  </a:extLst>
                </a:gridCol>
                <a:gridCol w="2452730">
                  <a:extLst>
                    <a:ext uri="{9D8B030D-6E8A-4147-A177-3AD203B41FA5}">
                      <a16:colId xmlns:a16="http://schemas.microsoft.com/office/drawing/2014/main" val="2381171555"/>
                    </a:ext>
                  </a:extLst>
                </a:gridCol>
                <a:gridCol w="1662312">
                  <a:extLst>
                    <a:ext uri="{9D8B030D-6E8A-4147-A177-3AD203B41FA5}">
                      <a16:colId xmlns:a16="http://schemas.microsoft.com/office/drawing/2014/main" val="3291864391"/>
                    </a:ext>
                  </a:extLst>
                </a:gridCol>
                <a:gridCol w="2667132">
                  <a:extLst>
                    <a:ext uri="{9D8B030D-6E8A-4147-A177-3AD203B41FA5}">
                      <a16:colId xmlns:a16="http://schemas.microsoft.com/office/drawing/2014/main" val="3364531924"/>
                    </a:ext>
                  </a:extLst>
                </a:gridCol>
              </a:tblGrid>
              <a:tr h="0">
                <a:tc>
                  <a:txBody>
                    <a:bodyPr/>
                    <a:lstStyle/>
                    <a:p>
                      <a:pPr marL="0" marR="0" algn="ctr">
                        <a:lnSpc>
                          <a:spcPct val="115000"/>
                        </a:lnSpc>
                        <a:spcAft>
                          <a:spcPts val="800"/>
                        </a:spcAft>
                        <a:buNone/>
                      </a:pPr>
                      <a:r>
                        <a:rPr lang="en-US" sz="1600" kern="100" dirty="0">
                          <a:effectLst/>
                        </a:rPr>
                        <a:t>Datasets</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ctr">
                        <a:lnSpc>
                          <a:spcPct val="115000"/>
                        </a:lnSpc>
                        <a:spcAft>
                          <a:spcPts val="800"/>
                        </a:spcAft>
                        <a:buNone/>
                      </a:pPr>
                      <a:r>
                        <a:rPr lang="en-US" sz="1600" kern="100">
                          <a:effectLst/>
                        </a:rPr>
                        <a:t>WER male</a:t>
                      </a:r>
                      <a:endParaRPr lang="en-US" sz="16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ctr">
                        <a:lnSpc>
                          <a:spcPct val="115000"/>
                        </a:lnSpc>
                        <a:spcAft>
                          <a:spcPts val="800"/>
                        </a:spcAft>
                        <a:buNone/>
                      </a:pPr>
                      <a:r>
                        <a:rPr lang="en-US" sz="1600" kern="100">
                          <a:effectLst/>
                        </a:rPr>
                        <a:t>WER female</a:t>
                      </a:r>
                      <a:endParaRPr lang="en-US" sz="16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ctr">
                        <a:lnSpc>
                          <a:spcPct val="115000"/>
                        </a:lnSpc>
                        <a:spcAft>
                          <a:spcPts val="800"/>
                        </a:spcAft>
                        <a:buNone/>
                      </a:pPr>
                      <a:r>
                        <a:rPr lang="en-US" sz="1600" kern="100">
                          <a:effectLst/>
                        </a:rPr>
                        <a:t>Bias defined by WER </a:t>
                      </a:r>
                      <a:endParaRPr lang="en-US" sz="16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ctr">
                        <a:lnSpc>
                          <a:spcPct val="115000"/>
                        </a:lnSpc>
                        <a:spcAft>
                          <a:spcPts val="800"/>
                        </a:spcAft>
                        <a:buNone/>
                      </a:pPr>
                      <a:r>
                        <a:rPr lang="en-US" sz="1600" kern="100">
                          <a:effectLst/>
                        </a:rPr>
                        <a:t>Bias score</a:t>
                      </a:r>
                      <a:endParaRPr lang="en-US" sz="16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ctr">
                        <a:lnSpc>
                          <a:spcPct val="115000"/>
                        </a:lnSpc>
                        <a:spcAft>
                          <a:spcPts val="800"/>
                        </a:spcAft>
                        <a:buNone/>
                      </a:pPr>
                      <a:r>
                        <a:rPr lang="en-US" sz="1600" kern="100" dirty="0">
                          <a:effectLst/>
                        </a:rPr>
                        <a:t>Definition of the score</a:t>
                      </a:r>
                      <a:endParaRPr lang="en-US" sz="16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extLst>
                  <a:ext uri="{0D108BD9-81ED-4DB2-BD59-A6C34878D82A}">
                    <a16:rowId xmlns:a16="http://schemas.microsoft.com/office/drawing/2014/main" val="1981105507"/>
                  </a:ext>
                </a:extLst>
              </a:tr>
              <a:tr h="0">
                <a:tc>
                  <a:txBody>
                    <a:bodyPr/>
                    <a:lstStyle/>
                    <a:p>
                      <a:pPr marL="0" marR="0">
                        <a:lnSpc>
                          <a:spcPct val="115000"/>
                        </a:lnSpc>
                        <a:spcAft>
                          <a:spcPts val="800"/>
                        </a:spcAft>
                        <a:buNone/>
                      </a:pPr>
                      <a:r>
                        <a:rPr lang="en-US" sz="1400" kern="100">
                          <a:effectLst/>
                        </a:rPr>
                        <a:t>LibriSpeech: Dev split</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20.05</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26.3</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System : 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0.650504</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Dataset : Male Biased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extLst>
                  <a:ext uri="{0D108BD9-81ED-4DB2-BD59-A6C34878D82A}">
                    <a16:rowId xmlns:a16="http://schemas.microsoft.com/office/drawing/2014/main" val="3760738468"/>
                  </a:ext>
                </a:extLst>
              </a:tr>
              <a:tr h="0">
                <a:tc>
                  <a:txBody>
                    <a:bodyPr/>
                    <a:lstStyle/>
                    <a:p>
                      <a:pPr marL="0" marR="0">
                        <a:lnSpc>
                          <a:spcPct val="115000"/>
                        </a:lnSpc>
                        <a:spcAft>
                          <a:spcPts val="800"/>
                        </a:spcAft>
                        <a:buNone/>
                      </a:pPr>
                      <a:r>
                        <a:rPr lang="en-US" sz="1400" kern="100">
                          <a:effectLst/>
                        </a:rPr>
                        <a:t>LibriSpeech: Test-other split</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16.0625</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19.0588</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System : 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1.263191</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Dataset : 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extLst>
                  <a:ext uri="{0D108BD9-81ED-4DB2-BD59-A6C34878D82A}">
                    <a16:rowId xmlns:a16="http://schemas.microsoft.com/office/drawing/2014/main" val="1071554210"/>
                  </a:ext>
                </a:extLst>
              </a:tr>
              <a:tr h="28877">
                <a:tc>
                  <a:txBody>
                    <a:bodyPr/>
                    <a:lstStyle/>
                    <a:p>
                      <a:pPr marL="0" marR="0">
                        <a:lnSpc>
                          <a:spcPct val="115000"/>
                        </a:lnSpc>
                        <a:spcAft>
                          <a:spcPts val="800"/>
                        </a:spcAft>
                        <a:buNone/>
                      </a:pPr>
                      <a:r>
                        <a:rPr lang="en-US" sz="1400" kern="100" dirty="0">
                          <a:effectLst/>
                        </a:rPr>
                        <a:t>LibriSpeech: Test-clean split</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22.45</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24.75</a:t>
                      </a:r>
                    </a:p>
                    <a:p>
                      <a:pPr marL="0" marR="0">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System : 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0.811159</a:t>
                      </a:r>
                    </a:p>
                    <a:p>
                      <a:pPr marL="0" marR="0" algn="just">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Dataset : 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extLst>
                  <a:ext uri="{0D108BD9-81ED-4DB2-BD59-A6C34878D82A}">
                    <a16:rowId xmlns:a16="http://schemas.microsoft.com/office/drawing/2014/main" val="520222891"/>
                  </a:ext>
                </a:extLst>
              </a:tr>
              <a:tr h="0">
                <a:tc>
                  <a:txBody>
                    <a:bodyPr/>
                    <a:lstStyle/>
                    <a:p>
                      <a:pPr marL="0" marR="0">
                        <a:lnSpc>
                          <a:spcPct val="115000"/>
                        </a:lnSpc>
                        <a:spcAft>
                          <a:spcPts val="800"/>
                        </a:spcAft>
                        <a:buNone/>
                      </a:pPr>
                      <a:r>
                        <a:rPr lang="en-US" sz="1400" kern="100" dirty="0">
                          <a:effectLst/>
                        </a:rPr>
                        <a:t>LibriSpeech Train split</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31.5104</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32.0797</a:t>
                      </a:r>
                    </a:p>
                    <a:p>
                      <a:pPr marL="0" marR="0">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System : 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0.713163</a:t>
                      </a:r>
                    </a:p>
                    <a:p>
                      <a:pPr marL="0" marR="0" algn="just">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Dataset : 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extLst>
                  <a:ext uri="{0D108BD9-81ED-4DB2-BD59-A6C34878D82A}">
                    <a16:rowId xmlns:a16="http://schemas.microsoft.com/office/drawing/2014/main" val="247435336"/>
                  </a:ext>
                </a:extLst>
              </a:tr>
              <a:tr h="0">
                <a:tc>
                  <a:txBody>
                    <a:bodyPr/>
                    <a:lstStyle/>
                    <a:p>
                      <a:pPr marL="0" marR="0">
                        <a:lnSpc>
                          <a:spcPct val="115000"/>
                        </a:lnSpc>
                        <a:spcAft>
                          <a:spcPts val="800"/>
                        </a:spcAft>
                        <a:buNone/>
                      </a:pPr>
                      <a:r>
                        <a:rPr lang="en-US" sz="1400" kern="100">
                          <a:effectLst/>
                        </a:rPr>
                        <a:t>Multi-lingual LibriSpeech : Portuguese</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dirty="0">
                          <a:effectLst/>
                          <a:highlight>
                            <a:srgbClr val="FFFF00"/>
                          </a:highlight>
                        </a:rPr>
                        <a:t>1.148</a:t>
                      </a:r>
                      <a:endParaRPr lang="en-US" sz="1400" kern="100" dirty="0">
                        <a:effectLst/>
                        <a:highlight>
                          <a:srgbClr val="FFFF00"/>
                        </a:highligh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dirty="0">
                          <a:effectLst/>
                          <a:highlight>
                            <a:srgbClr val="FFFF00"/>
                          </a:highlight>
                        </a:rPr>
                        <a:t>1.2917</a:t>
                      </a:r>
                      <a:endParaRPr lang="en-US" sz="1400" kern="100" dirty="0">
                        <a:effectLst/>
                        <a:highlight>
                          <a:srgbClr val="FFFF00"/>
                        </a:highligh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dirty="0">
                          <a:effectLst/>
                          <a:highlight>
                            <a:srgbClr val="FFFF00"/>
                          </a:highlight>
                        </a:rPr>
                        <a:t>System : Male biased</a:t>
                      </a:r>
                      <a:endParaRPr lang="en-US" sz="1400" kern="100" dirty="0">
                        <a:effectLst/>
                        <a:highlight>
                          <a:srgbClr val="FFFF00"/>
                        </a:highligh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dirty="0">
                          <a:effectLst/>
                          <a:highlight>
                            <a:srgbClr val="FFFF00"/>
                          </a:highlight>
                        </a:rPr>
                        <a:t>-4.79006</a:t>
                      </a:r>
                    </a:p>
                    <a:p>
                      <a:pPr marL="0" marR="0" algn="just">
                        <a:lnSpc>
                          <a:spcPct val="115000"/>
                        </a:lnSpc>
                        <a:spcAft>
                          <a:spcPts val="800"/>
                        </a:spcAft>
                        <a:buNone/>
                      </a:pPr>
                      <a:r>
                        <a:rPr lang="en-US" sz="1400" kern="100" dirty="0">
                          <a:effectLst/>
                        </a:rPr>
                        <a:t> </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dirty="0">
                          <a:effectLst/>
                          <a:highlight>
                            <a:srgbClr val="FFFF00"/>
                          </a:highlight>
                        </a:rPr>
                        <a:t>Dataset : Female Biased</a:t>
                      </a:r>
                      <a:endParaRPr lang="en-US" sz="1400" kern="100" dirty="0">
                        <a:effectLst/>
                        <a:highlight>
                          <a:srgbClr val="FFFF00"/>
                        </a:highligh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extLst>
                  <a:ext uri="{0D108BD9-81ED-4DB2-BD59-A6C34878D82A}">
                    <a16:rowId xmlns:a16="http://schemas.microsoft.com/office/drawing/2014/main" val="2073423437"/>
                  </a:ext>
                </a:extLst>
              </a:tr>
              <a:tr h="0">
                <a:tc>
                  <a:txBody>
                    <a:bodyPr/>
                    <a:lstStyle/>
                    <a:p>
                      <a:pPr marL="0" marR="0">
                        <a:lnSpc>
                          <a:spcPct val="115000"/>
                        </a:lnSpc>
                        <a:spcAft>
                          <a:spcPts val="800"/>
                        </a:spcAft>
                        <a:buNone/>
                      </a:pPr>
                      <a:r>
                        <a:rPr lang="en-US" sz="1400" kern="100">
                          <a:effectLst/>
                        </a:rPr>
                        <a:t>Multi-lingual LibriSpeech : Polish</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dirty="0">
                          <a:effectLst/>
                          <a:highlight>
                            <a:srgbClr val="FFFF00"/>
                          </a:highlight>
                        </a:rPr>
                        <a:t>1.222</a:t>
                      </a:r>
                    </a:p>
                    <a:p>
                      <a:pPr marL="0" marR="0">
                        <a:lnSpc>
                          <a:spcPct val="115000"/>
                        </a:lnSpc>
                        <a:spcAft>
                          <a:spcPts val="800"/>
                        </a:spcAft>
                        <a:buNone/>
                      </a:pPr>
                      <a:r>
                        <a:rPr lang="en-US" sz="1400" kern="100" dirty="0">
                          <a:effectLst/>
                        </a:rPr>
                        <a:t> </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dirty="0">
                          <a:effectLst/>
                          <a:highlight>
                            <a:srgbClr val="FFFF00"/>
                          </a:highlight>
                        </a:rPr>
                        <a:t>1.2009</a:t>
                      </a:r>
                    </a:p>
                    <a:p>
                      <a:pPr marL="0" marR="0">
                        <a:lnSpc>
                          <a:spcPct val="115000"/>
                        </a:lnSpc>
                        <a:spcAft>
                          <a:spcPts val="800"/>
                        </a:spcAft>
                        <a:buNone/>
                      </a:pPr>
                      <a:r>
                        <a:rPr lang="en-US" sz="1400" kern="100" dirty="0">
                          <a:effectLst/>
                        </a:rPr>
                        <a:t> </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dirty="0">
                          <a:effectLst/>
                          <a:highlight>
                            <a:srgbClr val="FFFF00"/>
                          </a:highlight>
                        </a:rPr>
                        <a:t>System : Female biased</a:t>
                      </a:r>
                      <a:endParaRPr lang="en-US" sz="1400" kern="100" dirty="0">
                        <a:effectLst/>
                        <a:highlight>
                          <a:srgbClr val="FFFF00"/>
                        </a:highligh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dirty="0">
                          <a:effectLst/>
                          <a:highlight>
                            <a:srgbClr val="FFFF00"/>
                          </a:highlight>
                        </a:rPr>
                        <a:t>6.279849</a:t>
                      </a:r>
                    </a:p>
                    <a:p>
                      <a:pPr marL="0" marR="0" algn="just">
                        <a:lnSpc>
                          <a:spcPct val="115000"/>
                        </a:lnSpc>
                        <a:spcAft>
                          <a:spcPts val="800"/>
                        </a:spcAft>
                        <a:buNone/>
                      </a:pPr>
                      <a:r>
                        <a:rPr lang="en-US" sz="1400" kern="100" dirty="0">
                          <a:effectLst/>
                        </a:rPr>
                        <a:t> </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dirty="0">
                          <a:effectLst/>
                          <a:highlight>
                            <a:srgbClr val="FFFF00"/>
                          </a:highlight>
                        </a:rPr>
                        <a:t>Dataset : Male Biased</a:t>
                      </a:r>
                      <a:endParaRPr lang="en-US" sz="1400" kern="100" dirty="0">
                        <a:effectLst/>
                        <a:highlight>
                          <a:srgbClr val="FFFF00"/>
                        </a:highligh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extLst>
                  <a:ext uri="{0D108BD9-81ED-4DB2-BD59-A6C34878D82A}">
                    <a16:rowId xmlns:a16="http://schemas.microsoft.com/office/drawing/2014/main" val="2669996380"/>
                  </a:ext>
                </a:extLst>
              </a:tr>
              <a:tr h="0">
                <a:tc>
                  <a:txBody>
                    <a:bodyPr/>
                    <a:lstStyle/>
                    <a:p>
                      <a:pPr marL="0" marR="0">
                        <a:lnSpc>
                          <a:spcPct val="115000"/>
                        </a:lnSpc>
                        <a:spcAft>
                          <a:spcPts val="800"/>
                        </a:spcAft>
                        <a:buNone/>
                      </a:pPr>
                      <a:r>
                        <a:rPr lang="en-US" sz="1400" kern="100">
                          <a:effectLst/>
                        </a:rPr>
                        <a:t>Common voice : Hakha Chin Train split</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1.17</a:t>
                      </a:r>
                    </a:p>
                    <a:p>
                      <a:pPr marL="0" marR="0">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1.2114</a:t>
                      </a:r>
                    </a:p>
                    <a:p>
                      <a:pPr marL="0" marR="0">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System : 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1.259123</a:t>
                      </a:r>
                    </a:p>
                    <a:p>
                      <a:pPr marL="0" marR="0" algn="just">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Dataset : 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extLst>
                  <a:ext uri="{0D108BD9-81ED-4DB2-BD59-A6C34878D82A}">
                    <a16:rowId xmlns:a16="http://schemas.microsoft.com/office/drawing/2014/main" val="3894452136"/>
                  </a:ext>
                </a:extLst>
              </a:tr>
              <a:tr h="0">
                <a:tc>
                  <a:txBody>
                    <a:bodyPr/>
                    <a:lstStyle/>
                    <a:p>
                      <a:pPr marL="0" marR="0">
                        <a:lnSpc>
                          <a:spcPct val="115000"/>
                        </a:lnSpc>
                        <a:spcAft>
                          <a:spcPts val="800"/>
                        </a:spcAft>
                        <a:buNone/>
                      </a:pPr>
                      <a:r>
                        <a:rPr lang="en-US" sz="1400" kern="100">
                          <a:effectLst/>
                        </a:rPr>
                        <a:t>Common voice : Hakha Chin other-split</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1.1913</a:t>
                      </a:r>
                    </a:p>
                    <a:p>
                      <a:pPr marL="0" marR="0">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1.1497</a:t>
                      </a:r>
                    </a:p>
                    <a:p>
                      <a:pPr marL="0" marR="0">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System : Female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-5.24067</a:t>
                      </a:r>
                    </a:p>
                    <a:p>
                      <a:pPr marL="0" marR="0" algn="just">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Dataset : Female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extLst>
                  <a:ext uri="{0D108BD9-81ED-4DB2-BD59-A6C34878D82A}">
                    <a16:rowId xmlns:a16="http://schemas.microsoft.com/office/drawing/2014/main" val="3399587397"/>
                  </a:ext>
                </a:extLst>
              </a:tr>
              <a:tr h="0">
                <a:tc>
                  <a:txBody>
                    <a:bodyPr/>
                    <a:lstStyle/>
                    <a:p>
                      <a:pPr marL="0" marR="0">
                        <a:lnSpc>
                          <a:spcPct val="115000"/>
                        </a:lnSpc>
                        <a:spcAft>
                          <a:spcPts val="800"/>
                        </a:spcAft>
                        <a:buNone/>
                      </a:pPr>
                      <a:r>
                        <a:rPr lang="en-US" sz="1400" kern="100">
                          <a:effectLst/>
                        </a:rPr>
                        <a:t>Common voice : Hakha Chin validated split</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1.1816</a:t>
                      </a:r>
                    </a:p>
                    <a:p>
                      <a:pPr marL="0" marR="0">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1.1599</a:t>
                      </a:r>
                    </a:p>
                    <a:p>
                      <a:pPr marL="0" marR="0">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System : Female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-0.23507</a:t>
                      </a:r>
                    </a:p>
                    <a:p>
                      <a:pPr marL="0" marR="0" algn="just">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Dataset : Female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extLst>
                  <a:ext uri="{0D108BD9-81ED-4DB2-BD59-A6C34878D82A}">
                    <a16:rowId xmlns:a16="http://schemas.microsoft.com/office/drawing/2014/main" val="1139227159"/>
                  </a:ext>
                </a:extLst>
              </a:tr>
              <a:tr h="0">
                <a:tc>
                  <a:txBody>
                    <a:bodyPr/>
                    <a:lstStyle/>
                    <a:p>
                      <a:pPr marL="0" marR="0">
                        <a:lnSpc>
                          <a:spcPct val="115000"/>
                        </a:lnSpc>
                        <a:spcAft>
                          <a:spcPts val="800"/>
                        </a:spcAft>
                        <a:buNone/>
                      </a:pPr>
                      <a:r>
                        <a:rPr lang="en-US" sz="1400" kern="100">
                          <a:effectLst/>
                        </a:rPr>
                        <a:t>Common voice : Chuvash test split</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1.2571</a:t>
                      </a:r>
                    </a:p>
                    <a:p>
                      <a:pPr marL="0" marR="0">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a:effectLst/>
                        </a:rPr>
                        <a:t>1.2261</a:t>
                      </a:r>
                    </a:p>
                    <a:p>
                      <a:pPr marL="0" marR="0">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System : Female biased</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gn="just">
                        <a:lnSpc>
                          <a:spcPct val="115000"/>
                        </a:lnSpc>
                        <a:spcAft>
                          <a:spcPts val="800"/>
                        </a:spcAft>
                        <a:buNone/>
                      </a:pPr>
                      <a:r>
                        <a:rPr lang="en-US" sz="1400" kern="100">
                          <a:effectLst/>
                        </a:rPr>
                        <a:t>-3.51048</a:t>
                      </a:r>
                    </a:p>
                    <a:p>
                      <a:pPr marL="0" marR="0" algn="just">
                        <a:lnSpc>
                          <a:spcPct val="115000"/>
                        </a:lnSpc>
                        <a:spcAft>
                          <a:spcPts val="800"/>
                        </a:spcAft>
                        <a:buNone/>
                      </a:pPr>
                      <a:r>
                        <a:rPr lang="en-US" sz="1400" kern="100">
                          <a:effectLst/>
                        </a:rPr>
                        <a:t> </a:t>
                      </a:r>
                      <a:endParaRPr lang="en-US" sz="1400" kern="10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tc>
                  <a:txBody>
                    <a:bodyPr/>
                    <a:lstStyle/>
                    <a:p>
                      <a:pPr marL="0" marR="0">
                        <a:lnSpc>
                          <a:spcPct val="115000"/>
                        </a:lnSpc>
                        <a:spcAft>
                          <a:spcPts val="800"/>
                        </a:spcAft>
                        <a:buNone/>
                      </a:pPr>
                      <a:r>
                        <a:rPr lang="en-US" sz="1400" kern="100" dirty="0">
                          <a:effectLst/>
                        </a:rPr>
                        <a:t>Dataset : Female Biased</a:t>
                      </a:r>
                      <a:endParaRPr lang="en-US" sz="1400" kern="100" dirty="0">
                        <a:effectLst/>
                        <a:latin typeface="Aptos" panose="020B0004020202020204" pitchFamily="34" charset="0"/>
                        <a:ea typeface="Aptos" panose="020B0004020202020204" pitchFamily="34" charset="0"/>
                        <a:cs typeface="Iskoola Pota" panose="020B0502040204020203" pitchFamily="34" charset="0"/>
                      </a:endParaRPr>
                    </a:p>
                  </a:txBody>
                  <a:tcPr marL="68580" marR="68580" marT="0" marB="0">
                    <a:solidFill>
                      <a:schemeClr val="bg1">
                        <a:lumMod val="95000"/>
                        <a:alpha val="44000"/>
                      </a:schemeClr>
                    </a:solidFill>
                  </a:tcPr>
                </a:tc>
                <a:extLst>
                  <a:ext uri="{0D108BD9-81ED-4DB2-BD59-A6C34878D82A}">
                    <a16:rowId xmlns:a16="http://schemas.microsoft.com/office/drawing/2014/main" val="464962012"/>
                  </a:ext>
                </a:extLst>
              </a:tr>
            </a:tbl>
          </a:graphicData>
        </a:graphic>
      </p:graphicFrame>
    </p:spTree>
    <p:extLst>
      <p:ext uri="{BB962C8B-B14F-4D97-AF65-F5344CB8AC3E}">
        <p14:creationId xmlns:p14="http://schemas.microsoft.com/office/powerpoint/2010/main" val="68547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6C120-880F-55A4-1C06-CE03912138BF}"/>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722F74BB-3F24-9C59-3A39-0C4C72BF46B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32" name="Ink 31">
                <a:extLst>
                  <a:ext uri="{FF2B5EF4-FFF2-40B4-BE49-F238E27FC236}">
                    <a16:creationId xmlns:a16="http://schemas.microsoft.com/office/drawing/2014/main" id="{81AD8EB7-8933-1271-84F3-F5E660D767D3}"/>
                  </a:ext>
                </a:extLst>
              </p14:cNvPr>
              <p14:cNvContentPartPr/>
              <p14:nvPr/>
            </p14:nvContentPartPr>
            <p14:xfrm>
              <a:off x="8658713" y="5299523"/>
              <a:ext cx="360" cy="360"/>
            </p14:xfrm>
          </p:contentPart>
        </mc:Choice>
        <mc:Fallback xmlns="">
          <p:pic>
            <p:nvPicPr>
              <p:cNvPr id="32" name="Ink 31">
                <a:extLst>
                  <a:ext uri="{FF2B5EF4-FFF2-40B4-BE49-F238E27FC236}">
                    <a16:creationId xmlns:a16="http://schemas.microsoft.com/office/drawing/2014/main" id="{81AD8EB7-8933-1271-84F3-F5E660D767D3}"/>
                  </a:ext>
                </a:extLst>
              </p:cNvPr>
              <p:cNvPicPr/>
              <p:nvPr/>
            </p:nvPicPr>
            <p:blipFill>
              <a:blip r:embed="rId3"/>
              <a:stretch>
                <a:fillRect/>
              </a:stretch>
            </p:blipFill>
            <p:spPr>
              <a:xfrm>
                <a:off x="8649713" y="5290523"/>
                <a:ext cx="18000" cy="18000"/>
              </a:xfrm>
              <a:prstGeom prst="rect">
                <a:avLst/>
              </a:prstGeom>
            </p:spPr>
          </p:pic>
        </mc:Fallback>
      </mc:AlternateContent>
      <p:sp>
        <p:nvSpPr>
          <p:cNvPr id="4" name="TextBox 3">
            <a:extLst>
              <a:ext uri="{FF2B5EF4-FFF2-40B4-BE49-F238E27FC236}">
                <a16:creationId xmlns:a16="http://schemas.microsoft.com/office/drawing/2014/main" id="{E3DAC8BD-6DEC-E8F7-7E16-38B0386887EA}"/>
              </a:ext>
            </a:extLst>
          </p:cNvPr>
          <p:cNvSpPr txBox="1"/>
          <p:nvPr/>
        </p:nvSpPr>
        <p:spPr>
          <a:xfrm>
            <a:off x="3574705" y="596473"/>
            <a:ext cx="6559895" cy="646331"/>
          </a:xfrm>
          <a:prstGeom prst="rect">
            <a:avLst/>
          </a:prstGeom>
          <a:noFill/>
        </p:spPr>
        <p:txBody>
          <a:bodyPr wrap="square">
            <a:spAutoFit/>
          </a:bodyPr>
          <a:lstStyle/>
          <a:p>
            <a:r>
              <a:rPr lang="en-US" sz="3600" b="1" dirty="0"/>
              <a:t>LIMITATIONS OF THE METRIC.</a:t>
            </a:r>
          </a:p>
        </p:txBody>
      </p:sp>
      <p:sp>
        <p:nvSpPr>
          <p:cNvPr id="2" name="TextBox 1">
            <a:extLst>
              <a:ext uri="{FF2B5EF4-FFF2-40B4-BE49-F238E27FC236}">
                <a16:creationId xmlns:a16="http://schemas.microsoft.com/office/drawing/2014/main" id="{8C2DF849-3A1F-24CB-4011-F9638246A807}"/>
              </a:ext>
            </a:extLst>
          </p:cNvPr>
          <p:cNvSpPr txBox="1"/>
          <p:nvPr/>
        </p:nvSpPr>
        <p:spPr>
          <a:xfrm>
            <a:off x="1028700" y="1563706"/>
            <a:ext cx="10134600" cy="2092881"/>
          </a:xfrm>
          <a:prstGeom prst="rect">
            <a:avLst/>
          </a:prstGeom>
          <a:solidFill>
            <a:schemeClr val="bg1">
              <a:alpha val="43000"/>
            </a:schemeClr>
          </a:solidFill>
        </p:spPr>
        <p:txBody>
          <a:bodyPr wrap="square" rtlCol="0">
            <a:spAutoFit/>
          </a:bodyPr>
          <a:lstStyle/>
          <a:p>
            <a:pPr marL="342900" indent="-342900">
              <a:buFont typeface="Arial" panose="020B0604020202020204" pitchFamily="34" charset="0"/>
              <a:buChar char="•"/>
            </a:pPr>
            <a:r>
              <a:rPr lang="en-US" sz="2800" dirty="0"/>
              <a:t>It only considers the demography gender.</a:t>
            </a:r>
          </a:p>
          <a:p>
            <a:pPr marL="342900" indent="-342900">
              <a:buFont typeface="Arial" panose="020B0604020202020204" pitchFamily="34" charset="0"/>
              <a:buChar char="•"/>
            </a:pPr>
            <a:r>
              <a:rPr lang="en-US" sz="2800" dirty="0"/>
              <a:t>In the demography gender it only consider two classes male and female </a:t>
            </a:r>
          </a:p>
          <a:p>
            <a:r>
              <a:rPr lang="en-US" sz="2800" dirty="0"/>
              <a:t>These will be addressed in future researches</a:t>
            </a:r>
          </a:p>
          <a:p>
            <a:endParaRPr lang="en-US" dirty="0"/>
          </a:p>
        </p:txBody>
      </p:sp>
      <p:pic>
        <p:nvPicPr>
          <p:cNvPr id="5" name="Picture 4" descr="A person with different facial expressions&#10;&#10;AI-generated content may be incorrect.">
            <a:extLst>
              <a:ext uri="{FF2B5EF4-FFF2-40B4-BE49-F238E27FC236}">
                <a16:creationId xmlns:a16="http://schemas.microsoft.com/office/drawing/2014/main" id="{1B679C10-5F7C-60CA-B4E7-036088C89D4B}"/>
              </a:ext>
            </a:extLst>
          </p:cNvPr>
          <p:cNvPicPr>
            <a:picLocks noChangeAspect="1"/>
          </p:cNvPicPr>
          <p:nvPr/>
        </p:nvPicPr>
        <p:blipFill>
          <a:blip r:embed="rId4">
            <a:extLst>
              <a:ext uri="{28A0092B-C50C-407E-A947-70E740481C1C}">
                <a14:useLocalDpi xmlns:a14="http://schemas.microsoft.com/office/drawing/2010/main" val="0"/>
              </a:ext>
            </a:extLst>
          </a:blip>
          <a:srcRect l="57273" r="9273" b="59342"/>
          <a:stretch/>
        </p:blipFill>
        <p:spPr>
          <a:xfrm>
            <a:off x="4646611" y="3635100"/>
            <a:ext cx="2788012" cy="2790755"/>
          </a:xfrm>
          <a:prstGeom prst="rect">
            <a:avLst/>
          </a:prstGeom>
        </p:spPr>
      </p:pic>
    </p:spTree>
    <p:extLst>
      <p:ext uri="{BB962C8B-B14F-4D97-AF65-F5344CB8AC3E}">
        <p14:creationId xmlns:p14="http://schemas.microsoft.com/office/powerpoint/2010/main" val="427719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IT21387562 | </a:t>
            </a:r>
            <a:r>
              <a:rPr lang="en-US" dirty="0" err="1"/>
              <a:t>E.M.A.M.Ekanayake</a:t>
            </a: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2" name="Picture 1">
            <a:extLst>
              <a:ext uri="{FF2B5EF4-FFF2-40B4-BE49-F238E27FC236}">
                <a16:creationId xmlns:a16="http://schemas.microsoft.com/office/drawing/2014/main" id="{D0B1DD8E-8B43-F49D-9C94-EC2FDF6B2C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71410" y="28303"/>
            <a:ext cx="2120590" cy="2998076"/>
          </a:xfrm>
          <a:prstGeom prst="rect">
            <a:avLst/>
          </a:prstGeom>
        </p:spPr>
      </p:pic>
    </p:spTree>
    <p:extLst>
      <p:ext uri="{BB962C8B-B14F-4D97-AF65-F5344CB8AC3E}">
        <p14:creationId xmlns:p14="http://schemas.microsoft.com/office/powerpoint/2010/main" val="2784668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2000" y="1029438"/>
            <a:ext cx="10363200" cy="1362075"/>
          </a:xfrm>
          <a:solidFill>
            <a:schemeClr val="bg1">
              <a:alpha val="52000"/>
            </a:schemeClr>
          </a:solidFill>
        </p:spPr>
        <p:txBody>
          <a:bodyPr>
            <a:normAutofit fontScale="90000"/>
          </a:bodyPr>
          <a:lstStyle/>
          <a:p>
            <a:r>
              <a:rPr lang="en-GB" dirty="0"/>
              <a:t>Developing Metrics for </a:t>
            </a:r>
            <a:r>
              <a:rPr lang="en-GB" dirty="0" err="1"/>
              <a:t>MeasurE</a:t>
            </a:r>
            <a:r>
              <a:rPr lang="en-GB" dirty="0"/>
              <a:t> Gender Bias in Image Datasets Using Contextual Factors: Objects, Scenes, and Spatial Relationships</a:t>
            </a:r>
            <a:br>
              <a:rPr lang="en-US" dirty="0"/>
            </a:br>
            <a:endParaRPr lang="en-US" dirty="0"/>
          </a:p>
        </p:txBody>
      </p:sp>
      <p:sp>
        <p:nvSpPr>
          <p:cNvPr id="4" name="Rectangle 3">
            <a:extLst>
              <a:ext uri="{FF2B5EF4-FFF2-40B4-BE49-F238E27FC236}">
                <a16:creationId xmlns:a16="http://schemas.microsoft.com/office/drawing/2014/main" id="{DB3406EA-7A78-CBCD-765E-BB4F446DA157}"/>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9BB3CE-097C-F74F-5C0C-4787F7095BE9}"/>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10" name="Picture 9" descr="A cartoon of a person looking through binoculars">
            <a:extLst>
              <a:ext uri="{FF2B5EF4-FFF2-40B4-BE49-F238E27FC236}">
                <a16:creationId xmlns:a16="http://schemas.microsoft.com/office/drawing/2014/main" id="{08962FAA-F438-349D-3059-868277788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2" y="2628343"/>
            <a:ext cx="4191000" cy="3675185"/>
          </a:xfrm>
          <a:prstGeom prst="rect">
            <a:avLst/>
          </a:prstGeom>
        </p:spPr>
      </p:pic>
      <p:sp>
        <p:nvSpPr>
          <p:cNvPr id="2" name="Content Placeholder 4">
            <a:extLst>
              <a:ext uri="{FF2B5EF4-FFF2-40B4-BE49-F238E27FC236}">
                <a16:creationId xmlns:a16="http://schemas.microsoft.com/office/drawing/2014/main" id="{9A5DE601-6623-EFE8-96B6-8FE5C8A034FF}"/>
              </a:ext>
            </a:extLst>
          </p:cNvPr>
          <p:cNvSpPr txBox="1">
            <a:spLocks/>
          </p:cNvSpPr>
          <p:nvPr/>
        </p:nvSpPr>
        <p:spPr>
          <a:xfrm>
            <a:off x="2552700" y="4724400"/>
            <a:ext cx="7848600" cy="1173165"/>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GB" b="1" dirty="0"/>
              <a:t>This component has been accepted and will be published at the ICECET 2025 Conference (France) — an IEEE-indexed conference with an H-index of 13.</a:t>
            </a:r>
            <a:endParaRPr lang="en-US" b="1" dirty="0"/>
          </a:p>
        </p:txBody>
      </p:sp>
    </p:spTree>
    <p:extLst>
      <p:ext uri="{BB962C8B-B14F-4D97-AF65-F5344CB8AC3E}">
        <p14:creationId xmlns:p14="http://schemas.microsoft.com/office/powerpoint/2010/main" val="3609177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74533E-7EEE-82EE-21AD-37DE0741C88A}"/>
              </a:ext>
            </a:extLst>
          </p:cNvPr>
          <p:cNvSpPr>
            <a:spLocks noGrp="1"/>
          </p:cNvSpPr>
          <p:nvPr>
            <p:ph type="title"/>
          </p:nvPr>
        </p:nvSpPr>
        <p:spPr>
          <a:xfrm>
            <a:off x="304800" y="304800"/>
            <a:ext cx="11684000" cy="792162"/>
          </a:xfrm>
        </p:spPr>
        <p:txBody>
          <a:bodyPr anchor="ctr">
            <a:normAutofit fontScale="90000"/>
          </a:bodyPr>
          <a:lstStyle/>
          <a:p>
            <a:pPr>
              <a:lnSpc>
                <a:spcPct val="90000"/>
              </a:lnSpc>
            </a:pPr>
            <a:r>
              <a:rPr lang="en-US" sz="3600" dirty="0"/>
              <a:t>WHAT IS CONTEXUAL GENDER BIAS IN IMAGS?</a:t>
            </a:r>
            <a:br>
              <a:rPr lang="en-US" sz="2400" dirty="0"/>
            </a:br>
            <a:endParaRPr lang="en-GB" sz="2400" dirty="0"/>
          </a:p>
        </p:txBody>
      </p:sp>
      <p:sp>
        <p:nvSpPr>
          <p:cNvPr id="5" name="Content Placeholder 4">
            <a:extLst>
              <a:ext uri="{FF2B5EF4-FFF2-40B4-BE49-F238E27FC236}">
                <a16:creationId xmlns:a16="http://schemas.microsoft.com/office/drawing/2014/main" id="{E7650C6B-FD00-AD93-51D4-0CF18633A6FC}"/>
              </a:ext>
            </a:extLst>
          </p:cNvPr>
          <p:cNvSpPr>
            <a:spLocks noGrp="1"/>
          </p:cNvSpPr>
          <p:nvPr>
            <p:ph sz="half" idx="1"/>
          </p:nvPr>
        </p:nvSpPr>
        <p:spPr>
          <a:xfrm>
            <a:off x="609599" y="1371601"/>
            <a:ext cx="5435601" cy="4754564"/>
          </a:xfrm>
        </p:spPr>
        <p:txBody>
          <a:bodyPr>
            <a:normAutofit/>
          </a:bodyPr>
          <a:lstStyle/>
          <a:p>
            <a:r>
              <a:rPr lang="en-US" dirty="0"/>
              <a:t>The term "contextual gender bias" describes how background information (objects) or the surrounding context (background scene) can change how we perceive the gender of the person. </a:t>
            </a:r>
          </a:p>
        </p:txBody>
      </p:sp>
      <p:pic>
        <p:nvPicPr>
          <p:cNvPr id="2050" name="Picture 2" descr="Gender Roles in Socialization">
            <a:extLst>
              <a:ext uri="{FF2B5EF4-FFF2-40B4-BE49-F238E27FC236}">
                <a16:creationId xmlns:a16="http://schemas.microsoft.com/office/drawing/2014/main" id="{1FACC7A1-471D-F15D-9E42-FFF2B482F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117" r="18394" b="-1"/>
          <a:stretch/>
        </p:blipFill>
        <p:spPr bwMode="auto">
          <a:xfrm>
            <a:off x="6146800" y="1371600"/>
            <a:ext cx="5682082" cy="4602164"/>
          </a:xfrm>
          <a:prstGeom prst="rect">
            <a:avLst/>
          </a:prstGeom>
          <a:solidFill>
            <a:srgbClr val="FFFFFF"/>
          </a:solidFill>
        </p:spPr>
      </p:pic>
      <p:sp>
        <p:nvSpPr>
          <p:cNvPr id="7" name="TextBox 6">
            <a:extLst>
              <a:ext uri="{FF2B5EF4-FFF2-40B4-BE49-F238E27FC236}">
                <a16:creationId xmlns:a16="http://schemas.microsoft.com/office/drawing/2014/main" id="{C69CBF45-641B-E050-1680-13DCE8383322}"/>
              </a:ext>
            </a:extLst>
          </p:cNvPr>
          <p:cNvSpPr txBox="1"/>
          <p:nvPr/>
        </p:nvSpPr>
        <p:spPr>
          <a:xfrm>
            <a:off x="2514600" y="6488668"/>
            <a:ext cx="6097554" cy="369332"/>
          </a:xfrm>
          <a:prstGeom prst="rect">
            <a:avLst/>
          </a:prstGeom>
          <a:noFill/>
        </p:spPr>
        <p:txBody>
          <a:bodyPr wrap="square">
            <a:spAutoFit/>
          </a:bodyP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2168682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32D9AB-BEEA-4FFF-9962-15B876DE039C}"/>
              </a:ext>
            </a:extLst>
          </p:cNvPr>
          <p:cNvSpPr/>
          <p:nvPr/>
        </p:nvSpPr>
        <p:spPr>
          <a:xfrm>
            <a:off x="1612640" y="148352"/>
            <a:ext cx="8286750" cy="769441"/>
          </a:xfrm>
          <a:prstGeom prst="rect">
            <a:avLst/>
          </a:prstGeom>
        </p:spPr>
        <p:txBody>
          <a:bodyPr wrap="square">
            <a:spAutoFit/>
          </a:bodyPr>
          <a:lstStyle/>
          <a:p>
            <a:r>
              <a:rPr lang="en-US" sz="4400" u="sng" dirty="0"/>
              <a:t>Existing Metric &amp; Related Works</a:t>
            </a:r>
            <a:endParaRPr lang="en-US" sz="4400" dirty="0"/>
          </a:p>
        </p:txBody>
      </p:sp>
      <p:sp>
        <p:nvSpPr>
          <p:cNvPr id="52" name="Rectangle 51">
            <a:extLst>
              <a:ext uri="{FF2B5EF4-FFF2-40B4-BE49-F238E27FC236}">
                <a16:creationId xmlns:a16="http://schemas.microsoft.com/office/drawing/2014/main" id="{8B5B035C-9C45-4C70-BA9F-8ED790982C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5" name="Picture 4"/>
          <p:cNvPicPr>
            <a:picLocks noChangeAspect="1"/>
          </p:cNvPicPr>
          <p:nvPr/>
        </p:nvPicPr>
        <p:blipFill>
          <a:blip r:embed="rId2"/>
          <a:stretch>
            <a:fillRect/>
          </a:stretch>
        </p:blipFill>
        <p:spPr>
          <a:xfrm>
            <a:off x="152400" y="913128"/>
            <a:ext cx="6649336" cy="2940410"/>
          </a:xfrm>
          <a:prstGeom prst="rect">
            <a:avLst/>
          </a:prstGeom>
        </p:spPr>
      </p:pic>
      <p:pic>
        <p:nvPicPr>
          <p:cNvPr id="2" name="Picture 1"/>
          <p:cNvPicPr>
            <a:picLocks noChangeAspect="1"/>
          </p:cNvPicPr>
          <p:nvPr/>
        </p:nvPicPr>
        <p:blipFill>
          <a:blip r:embed="rId3"/>
          <a:stretch>
            <a:fillRect/>
          </a:stretch>
        </p:blipFill>
        <p:spPr>
          <a:xfrm>
            <a:off x="4836310" y="3555858"/>
            <a:ext cx="6876107" cy="2916800"/>
          </a:xfrm>
          <a:prstGeom prst="rect">
            <a:avLst/>
          </a:prstGeom>
        </p:spPr>
      </p:pic>
    </p:spTree>
    <p:extLst>
      <p:ext uri="{BB962C8B-B14F-4D97-AF65-F5344CB8AC3E}">
        <p14:creationId xmlns:p14="http://schemas.microsoft.com/office/powerpoint/2010/main" val="1989810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32D9AB-BEEA-4FFF-9962-15B876DE039C}"/>
              </a:ext>
            </a:extLst>
          </p:cNvPr>
          <p:cNvSpPr/>
          <p:nvPr/>
        </p:nvSpPr>
        <p:spPr>
          <a:xfrm>
            <a:off x="2305050" y="685800"/>
            <a:ext cx="7581900" cy="769441"/>
          </a:xfrm>
          <a:prstGeom prst="rect">
            <a:avLst/>
          </a:prstGeom>
        </p:spPr>
        <p:txBody>
          <a:bodyPr wrap="square">
            <a:spAutoFit/>
          </a:bodyPr>
          <a:lstStyle/>
          <a:p>
            <a:r>
              <a:rPr lang="en-US" sz="4400" u="sng" dirty="0"/>
              <a:t>Limitations of existing metrics</a:t>
            </a:r>
            <a:r>
              <a:rPr lang="en-US" sz="3200" b="1" u="sng" dirty="0"/>
              <a:t>.</a:t>
            </a:r>
            <a:endParaRPr lang="en-US" sz="4400" dirty="0"/>
          </a:p>
        </p:txBody>
      </p:sp>
      <p:sp>
        <p:nvSpPr>
          <p:cNvPr id="52" name="Rectangle 51">
            <a:extLst>
              <a:ext uri="{FF2B5EF4-FFF2-40B4-BE49-F238E27FC236}">
                <a16:creationId xmlns:a16="http://schemas.microsoft.com/office/drawing/2014/main" id="{8B5B035C-9C45-4C70-BA9F-8ED790982C1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C0C3D260-2B01-5A45-9582-49D587FFF7D5}"/>
              </a:ext>
            </a:extLst>
          </p:cNvPr>
          <p:cNvSpPr>
            <a:spLocks noGrp="1"/>
          </p:cNvSpPr>
          <p:nvPr>
            <p:ph idx="1"/>
          </p:nvPr>
        </p:nvSpPr>
        <p:spPr>
          <a:xfrm>
            <a:off x="198617" y="1537842"/>
            <a:ext cx="11684000" cy="1630364"/>
          </a:xfrm>
        </p:spPr>
        <p:txBody>
          <a:bodyPr/>
          <a:lstStyle/>
          <a:p>
            <a:pPr algn="ctr"/>
            <a:r>
              <a:rPr lang="en-GB" dirty="0"/>
              <a:t>Most existing metrics focus on object co-occurrence, ignoring important factors like object size, distance, and scene context needed to understand gender bias in datasets.</a:t>
            </a:r>
            <a:endParaRPr lang="en-US" dirty="0"/>
          </a:p>
        </p:txBody>
      </p:sp>
      <p:pic>
        <p:nvPicPr>
          <p:cNvPr id="4" name="Picture 3" descr="A cartoon of a person with a question mark&#10;&#10;Description automatically generated">
            <a:extLst>
              <a:ext uri="{FF2B5EF4-FFF2-40B4-BE49-F238E27FC236}">
                <a16:creationId xmlns:a16="http://schemas.microsoft.com/office/drawing/2014/main" id="{9214284E-2905-90AA-CD79-8B4EFB795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367" y="2438400"/>
            <a:ext cx="4762500" cy="4762500"/>
          </a:xfrm>
          <a:prstGeom prst="rect">
            <a:avLst/>
          </a:prstGeom>
        </p:spPr>
      </p:pic>
    </p:spTree>
    <p:extLst>
      <p:ext uri="{BB962C8B-B14F-4D97-AF65-F5344CB8AC3E}">
        <p14:creationId xmlns:p14="http://schemas.microsoft.com/office/powerpoint/2010/main" val="3173517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CC62D-BF8D-C620-9267-61D7B46152E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93F83B9E-7F6D-852B-1155-CAE42C86D75E}"/>
              </a:ext>
            </a:extLst>
          </p:cNvPr>
          <p:cNvSpPr/>
          <p:nvPr/>
        </p:nvSpPr>
        <p:spPr>
          <a:xfrm>
            <a:off x="1676400" y="227634"/>
            <a:ext cx="9448800" cy="769441"/>
          </a:xfrm>
          <a:prstGeom prst="rect">
            <a:avLst/>
          </a:prstGeom>
        </p:spPr>
        <p:txBody>
          <a:bodyPr wrap="square">
            <a:spAutoFit/>
          </a:bodyPr>
          <a:lstStyle/>
          <a:p>
            <a:pPr algn="ctr"/>
            <a:r>
              <a:rPr lang="en-US" sz="4400" u="sng" dirty="0"/>
              <a:t>Solution – Unified Bias Metric (UBM)</a:t>
            </a:r>
            <a:endParaRPr lang="en-US" sz="4400" dirty="0"/>
          </a:p>
        </p:txBody>
      </p:sp>
      <p:sp>
        <p:nvSpPr>
          <p:cNvPr id="52" name="Rectangle 51">
            <a:extLst>
              <a:ext uri="{FF2B5EF4-FFF2-40B4-BE49-F238E27FC236}">
                <a16:creationId xmlns:a16="http://schemas.microsoft.com/office/drawing/2014/main" id="{ADE4EF0D-555B-F08D-34F3-80BFCD78AA7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7188BF3C-4EEB-38C2-D88B-4652687A924E}"/>
              </a:ext>
            </a:extLst>
          </p:cNvPr>
          <p:cNvSpPr>
            <a:spLocks noGrp="1"/>
          </p:cNvSpPr>
          <p:nvPr>
            <p:ph idx="1"/>
          </p:nvPr>
        </p:nvSpPr>
        <p:spPr>
          <a:xfrm>
            <a:off x="381000" y="2124818"/>
            <a:ext cx="4953000" cy="4114800"/>
          </a:xfrm>
        </p:spPr>
        <p:txBody>
          <a:bodyPr>
            <a:normAutofit/>
          </a:bodyPr>
          <a:lstStyle/>
          <a:p>
            <a:r>
              <a:rPr lang="en-GB" sz="2800" dirty="0"/>
              <a:t>UBM Combines:</a:t>
            </a:r>
            <a:br>
              <a:rPr lang="en-GB" sz="2800" dirty="0"/>
            </a:br>
            <a:r>
              <a:rPr lang="en-GB" sz="2800" dirty="0"/>
              <a:t>OIS </a:t>
            </a:r>
            <a:r>
              <a:rPr lang="en-GB" sz="2800" dirty="0">
                <a:sym typeface="Wingdings" panose="05000000000000000000" pitchFamily="2" charset="2"/>
              </a:rPr>
              <a:t> Object Influence Score</a:t>
            </a:r>
            <a:br>
              <a:rPr lang="en-GB" sz="2800" dirty="0">
                <a:sym typeface="Wingdings" panose="05000000000000000000" pitchFamily="2" charset="2"/>
              </a:rPr>
            </a:br>
            <a:r>
              <a:rPr lang="en-GB" sz="2800" dirty="0">
                <a:sym typeface="Wingdings" panose="05000000000000000000" pitchFamily="2" charset="2"/>
              </a:rPr>
              <a:t>SSB  Scene Similarity Bias</a:t>
            </a:r>
          </a:p>
          <a:p>
            <a:r>
              <a:rPr lang="en-GB" sz="2800" dirty="0">
                <a:sym typeface="Wingdings" panose="05000000000000000000" pitchFamily="2" charset="2"/>
              </a:rPr>
              <a:t>UBM Score = Weighted Combination of OIS and SSB.</a:t>
            </a:r>
          </a:p>
        </p:txBody>
      </p:sp>
      <p:pic>
        <p:nvPicPr>
          <p:cNvPr id="5" name="Picture 4">
            <a:extLst>
              <a:ext uri="{FF2B5EF4-FFF2-40B4-BE49-F238E27FC236}">
                <a16:creationId xmlns:a16="http://schemas.microsoft.com/office/drawing/2014/main" id="{12B6004B-90C9-A14E-2202-CD8B1F89382B}"/>
              </a:ext>
            </a:extLst>
          </p:cNvPr>
          <p:cNvPicPr>
            <a:picLocks noChangeAspect="1"/>
          </p:cNvPicPr>
          <p:nvPr/>
        </p:nvPicPr>
        <p:blipFill>
          <a:blip r:embed="rId2"/>
          <a:stretch>
            <a:fillRect/>
          </a:stretch>
        </p:blipFill>
        <p:spPr>
          <a:xfrm>
            <a:off x="5867400" y="1455094"/>
            <a:ext cx="5943600" cy="3947811"/>
          </a:xfrm>
          <a:prstGeom prst="rect">
            <a:avLst/>
          </a:prstGeom>
        </p:spPr>
      </p:pic>
    </p:spTree>
    <p:extLst>
      <p:ext uri="{BB962C8B-B14F-4D97-AF65-F5344CB8AC3E}">
        <p14:creationId xmlns:p14="http://schemas.microsoft.com/office/powerpoint/2010/main" val="251525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676400" y="227634"/>
            <a:ext cx="9448800" cy="769441"/>
          </a:xfrm>
          <a:prstGeom prst="rect">
            <a:avLst/>
          </a:prstGeom>
        </p:spPr>
        <p:txBody>
          <a:bodyPr wrap="square">
            <a:spAutoFit/>
          </a:bodyPr>
          <a:lstStyle/>
          <a:p>
            <a:pPr algn="ctr"/>
            <a:r>
              <a:rPr lang="en-US" sz="4400" u="sng" dirty="0"/>
              <a:t>Solution – Unified Bias Metric (UBM)</a:t>
            </a:r>
            <a:endParaRPr lang="en-US" sz="4400"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25144"/>
            <a:ext cx="11734800" cy="5199456"/>
          </a:xfrm>
        </p:spPr>
        <p:txBody>
          <a:bodyPr>
            <a:normAutofit/>
          </a:bodyPr>
          <a:lstStyle/>
          <a:p>
            <a:r>
              <a:rPr lang="en-GB" sz="2800" dirty="0"/>
              <a:t>Extracted Metadata Per Image in the Dataset(COCO).</a:t>
            </a:r>
          </a:p>
        </p:txBody>
      </p:sp>
      <p:sp>
        <p:nvSpPr>
          <p:cNvPr id="2" name="Rectangle 1"/>
          <p:cNvSpPr/>
          <p:nvPr/>
        </p:nvSpPr>
        <p:spPr>
          <a:xfrm>
            <a:off x="1155700" y="1600200"/>
            <a:ext cx="9982200" cy="1200329"/>
          </a:xfrm>
          <a:prstGeom prst="rect">
            <a:avLst/>
          </a:prstGeom>
        </p:spPr>
        <p:txBody>
          <a:bodyPr wrap="square">
            <a:spAutoFit/>
          </a:bodyPr>
          <a:lstStyle/>
          <a:p>
            <a:pPr marL="285750" indent="-285750">
              <a:buFont typeface="Arial" panose="020B0604020202020204" pitchFamily="34" charset="0"/>
              <a:buChar char="•"/>
            </a:pPr>
            <a:r>
              <a:rPr lang="en-US" dirty="0"/>
              <a:t>Object Details: Bounding box, segmentation mask, confidence score.</a:t>
            </a:r>
          </a:p>
          <a:p>
            <a:pPr marL="285750" indent="-285750">
              <a:buFont typeface="Arial" panose="020B0604020202020204" pitchFamily="34" charset="0"/>
              <a:buChar char="•"/>
            </a:pPr>
            <a:r>
              <a:rPr lang="en-US" dirty="0"/>
              <a:t>Depth &amp; Spatial Metrics: Object size, 3D distance, normalized depth.</a:t>
            </a:r>
          </a:p>
          <a:p>
            <a:pPr marL="285750" indent="-285750">
              <a:buFont typeface="Arial" panose="020B0604020202020204" pitchFamily="34" charset="0"/>
              <a:buChar char="•"/>
            </a:pPr>
            <a:r>
              <a:rPr lang="en-US" dirty="0"/>
              <a:t>Scene Embedding: 512-dimensional feature vector for scene classification.</a:t>
            </a:r>
          </a:p>
          <a:p>
            <a:pPr marL="285750" indent="-285750">
              <a:buFont typeface="Arial" panose="020B0604020202020204" pitchFamily="34" charset="0"/>
              <a:buChar char="•"/>
            </a:pPr>
            <a:r>
              <a:rPr lang="en-US" dirty="0"/>
              <a:t>Gender Annotation: Assigned to detected person instances.</a:t>
            </a:r>
          </a:p>
        </p:txBody>
      </p:sp>
      <p:pic>
        <p:nvPicPr>
          <p:cNvPr id="4" name="Picture 3"/>
          <p:cNvPicPr>
            <a:picLocks noChangeAspect="1"/>
          </p:cNvPicPr>
          <p:nvPr/>
        </p:nvPicPr>
        <p:blipFill>
          <a:blip r:embed="rId2"/>
          <a:stretch>
            <a:fillRect/>
          </a:stretch>
        </p:blipFill>
        <p:spPr>
          <a:xfrm>
            <a:off x="914400" y="2921144"/>
            <a:ext cx="5853612" cy="3443661"/>
          </a:xfrm>
          <a:prstGeom prst="rect">
            <a:avLst/>
          </a:prstGeom>
        </p:spPr>
      </p:pic>
      <p:pic>
        <p:nvPicPr>
          <p:cNvPr id="9" name="Picture 8">
            <a:extLst>
              <a:ext uri="{FF2B5EF4-FFF2-40B4-BE49-F238E27FC236}">
                <a16:creationId xmlns:a16="http://schemas.microsoft.com/office/drawing/2014/main" id="{0E9F50AA-8A1A-838B-7E9B-F065849CACAE}"/>
              </a:ext>
            </a:extLst>
          </p:cNvPr>
          <p:cNvPicPr>
            <a:picLocks noChangeAspect="1"/>
          </p:cNvPicPr>
          <p:nvPr/>
        </p:nvPicPr>
        <p:blipFill>
          <a:blip r:embed="rId3"/>
          <a:stretch>
            <a:fillRect/>
          </a:stretch>
        </p:blipFill>
        <p:spPr>
          <a:xfrm>
            <a:off x="7901929" y="2928599"/>
            <a:ext cx="3070871" cy="3261214"/>
          </a:xfrm>
          <a:prstGeom prst="rect">
            <a:avLst/>
          </a:prstGeom>
        </p:spPr>
      </p:pic>
    </p:spTree>
    <p:extLst>
      <p:ext uri="{BB962C8B-B14F-4D97-AF65-F5344CB8AC3E}">
        <p14:creationId xmlns:p14="http://schemas.microsoft.com/office/powerpoint/2010/main" val="483937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612775" y="227634"/>
            <a:ext cx="11274425" cy="769441"/>
          </a:xfrm>
          <a:prstGeom prst="rect">
            <a:avLst/>
          </a:prstGeom>
        </p:spPr>
        <p:txBody>
          <a:bodyPr wrap="square">
            <a:spAutoFit/>
          </a:bodyPr>
          <a:lstStyle/>
          <a:p>
            <a:pPr algn="ctr"/>
            <a:r>
              <a:rPr lang="en-US" sz="4400" u="sng" dirty="0"/>
              <a:t>OIS – OBJECT INFLUENCE SCORE</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GB" sz="2800" dirty="0"/>
                  <a:t>Based on Relative Size, Inverted 3D Distance &amp; Inverted Depth </a:t>
                </a:r>
              </a:p>
              <a:p>
                <a:pPr marL="0" indent="0">
                  <a:buNone/>
                </a:pPr>
                <a:r>
                  <a:rPr lang="en-US" sz="2000" dirty="0"/>
                  <a:t>Measures how much an object affects gender classification.</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𝑂𝐼𝑆</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1 ∗</m:t>
                      </m:r>
                      <m:r>
                        <a:rPr lang="en-US" sz="2000" b="0" i="1" smtClean="0">
                          <a:latin typeface="Cambria Math" panose="02040503050406030204" pitchFamily="18" charset="0"/>
                        </a:rPr>
                        <m:t>𝑅𝑒𝑙𝑎𝑡𝑖𝑣𝑒</m:t>
                      </m:r>
                      <m:r>
                        <a:rPr lang="en-US" sz="2000" b="0" i="1" smtClean="0">
                          <a:latin typeface="Cambria Math" panose="02040503050406030204" pitchFamily="18" charset="0"/>
                        </a:rPr>
                        <m:t> </m:t>
                      </m:r>
                      <m:r>
                        <a:rPr lang="en-US" sz="2000" b="0" i="1" smtClean="0">
                          <a:latin typeface="Cambria Math" panose="02040503050406030204" pitchFamily="18" charset="0"/>
                        </a:rPr>
                        <m:t>𝑆𝑖𝑧𝑒</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2 ∗</m:t>
                      </m:r>
                      <m:r>
                        <a:rPr lang="en-GB" sz="2000" b="0" i="1" smtClean="0">
                          <a:latin typeface="Cambria Math" panose="02040503050406030204" pitchFamily="18" charset="0"/>
                        </a:rPr>
                        <m:t>𝐼𝑛𝑣𝑒𝑟𝑡𝑒𝑑</m:t>
                      </m:r>
                      <m:r>
                        <a:rPr lang="en-GB" sz="2000" b="0" i="1" smtClean="0">
                          <a:latin typeface="Cambria Math" panose="02040503050406030204" pitchFamily="18" charset="0"/>
                        </a:rPr>
                        <m:t> 3</m:t>
                      </m:r>
                      <m:r>
                        <a:rPr lang="en-US" sz="2000" b="0" i="1" smtClean="0">
                          <a:latin typeface="Cambria Math" panose="02040503050406030204" pitchFamily="18" charset="0"/>
                        </a:rPr>
                        <m:t>𝐷</m:t>
                      </m:r>
                      <m:r>
                        <a:rPr lang="en-US" sz="2000" b="0" i="1" smtClean="0">
                          <a:latin typeface="Cambria Math" panose="02040503050406030204" pitchFamily="18" charset="0"/>
                        </a:rPr>
                        <m:t> </m:t>
                      </m:r>
                      <m:r>
                        <a:rPr lang="en-US" sz="2000" b="0" i="1" smtClean="0">
                          <a:latin typeface="Cambria Math" panose="02040503050406030204" pitchFamily="18" charset="0"/>
                        </a:rPr>
                        <m:t>𝐷𝑖𝑠𝑡𝑎𝑛𝑐𝑒</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3 ∗</m:t>
                      </m:r>
                      <m:r>
                        <a:rPr lang="en-GB" sz="2000" b="0" i="1" smtClean="0">
                          <a:latin typeface="Cambria Math" panose="02040503050406030204" pitchFamily="18" charset="0"/>
                        </a:rPr>
                        <m:t>𝐼𝑛𝑣𝑒𝑟𝑡𝑒𝑑</m:t>
                      </m:r>
                      <m:r>
                        <a:rPr lang="en-GB" sz="2000" b="0" i="1" smtClean="0">
                          <a:latin typeface="Cambria Math" panose="02040503050406030204" pitchFamily="18" charset="0"/>
                        </a:rPr>
                        <m:t> </m:t>
                      </m:r>
                      <m:r>
                        <a:rPr lang="en-US" sz="2000" b="0" i="1" smtClean="0">
                          <a:latin typeface="Cambria Math" panose="02040503050406030204" pitchFamily="18" charset="0"/>
                        </a:rPr>
                        <m:t>𝐷𝑒𝑝𝑡h</m:t>
                      </m:r>
                    </m:oMath>
                  </m:oMathPara>
                </a14:m>
                <a:endParaRPr lang="en-US" sz="2000" b="0" dirty="0"/>
              </a:p>
              <a:p>
                <a:pPr marL="0" indent="0">
                  <a:buNone/>
                </a:pPr>
                <a:endParaRPr lang="en-GB" sz="2000" dirty="0"/>
              </a:p>
            </p:txBody>
          </p:sp>
        </mc:Choice>
        <mc:Fallback xmlns="">
          <p:sp>
            <p:nvSpPr>
              <p:cNvPr id="10" name="Content Placeholder 2">
                <a:extLst>
                  <a:ext uri="{FF2B5EF4-FFF2-40B4-BE49-F238E27FC236}">
                    <a16:creationId xmlns:a16="http://schemas.microsoft.com/office/drawing/2014/main" id="{BF65E6D3-B135-ED04-84A9-638BA288EB12}"/>
                  </a:ext>
                </a:extLst>
              </p:cNvPr>
              <p:cNvSpPr>
                <a:spLocks noGrp="1" noRot="1" noChangeAspect="1" noMove="1" noResize="1" noEditPoints="1" noAdjustHandles="1" noChangeArrowheads="1" noChangeShapeType="1" noTextEdit="1"/>
              </p:cNvSpPr>
              <p:nvPr>
                <p:ph idx="1"/>
              </p:nvPr>
            </p:nvSpPr>
            <p:spPr>
              <a:xfrm>
                <a:off x="304800" y="1143000"/>
                <a:ext cx="11684000" cy="5181600"/>
              </a:xfrm>
              <a:blipFill>
                <a:blip r:embed="rId2"/>
                <a:stretch>
                  <a:fillRect l="-939" t="-1294"/>
                </a:stretch>
              </a:blipFill>
            </p:spPr>
            <p:txBody>
              <a:bodyPr/>
              <a:lstStyle/>
              <a:p>
                <a:r>
                  <a:rPr lang="en-GB">
                    <a:noFill/>
                  </a:rPr>
                  <a:t> </a:t>
                </a:r>
              </a:p>
            </p:txBody>
          </p:sp>
        </mc:Fallback>
      </mc:AlternateContent>
      <p:pic>
        <p:nvPicPr>
          <p:cNvPr id="6" name="Picture 5"/>
          <p:cNvPicPr>
            <a:picLocks noChangeAspect="1"/>
          </p:cNvPicPr>
          <p:nvPr/>
        </p:nvPicPr>
        <p:blipFill>
          <a:blip r:embed="rId3"/>
          <a:stretch>
            <a:fillRect/>
          </a:stretch>
        </p:blipFill>
        <p:spPr>
          <a:xfrm>
            <a:off x="278674" y="2399383"/>
            <a:ext cx="7916091" cy="4009354"/>
          </a:xfrm>
          <a:prstGeom prst="rect">
            <a:avLst/>
          </a:prstGeom>
        </p:spPr>
      </p:pic>
      <p:pic>
        <p:nvPicPr>
          <p:cNvPr id="11" name="Picture 10"/>
          <p:cNvPicPr>
            <a:picLocks noChangeAspect="1"/>
          </p:cNvPicPr>
          <p:nvPr/>
        </p:nvPicPr>
        <p:blipFill>
          <a:blip r:embed="rId4"/>
          <a:stretch>
            <a:fillRect/>
          </a:stretch>
        </p:blipFill>
        <p:spPr>
          <a:xfrm>
            <a:off x="8686800" y="2362372"/>
            <a:ext cx="2831919" cy="2047875"/>
          </a:xfrm>
          <a:prstGeom prst="rect">
            <a:avLst/>
          </a:prstGeom>
        </p:spPr>
      </p:pic>
      <p:pic>
        <p:nvPicPr>
          <p:cNvPr id="19" name="Picture 18"/>
          <p:cNvPicPr>
            <a:picLocks noChangeAspect="1"/>
          </p:cNvPicPr>
          <p:nvPr/>
        </p:nvPicPr>
        <p:blipFill rotWithShape="1">
          <a:blip r:embed="rId5"/>
          <a:srcRect t="1199" r="14658"/>
          <a:stretch/>
        </p:blipFill>
        <p:spPr>
          <a:xfrm>
            <a:off x="8686800" y="4494384"/>
            <a:ext cx="2438037" cy="2046909"/>
          </a:xfrm>
          <a:prstGeom prst="rect">
            <a:avLst/>
          </a:prstGeom>
        </p:spPr>
      </p:pic>
      <p:pic>
        <p:nvPicPr>
          <p:cNvPr id="3" name="Picture 2">
            <a:extLst>
              <a:ext uri="{FF2B5EF4-FFF2-40B4-BE49-F238E27FC236}">
                <a16:creationId xmlns:a16="http://schemas.microsoft.com/office/drawing/2014/main" id="{4A642687-E10F-3C77-C5F5-9CA2AFEA7C97}"/>
              </a:ext>
            </a:extLst>
          </p:cNvPr>
          <p:cNvPicPr>
            <a:picLocks noChangeAspect="1"/>
          </p:cNvPicPr>
          <p:nvPr/>
        </p:nvPicPr>
        <p:blipFill>
          <a:blip r:embed="rId6"/>
          <a:stretch>
            <a:fillRect/>
          </a:stretch>
        </p:blipFill>
        <p:spPr>
          <a:xfrm>
            <a:off x="4152632" y="5055243"/>
            <a:ext cx="4534168" cy="873247"/>
          </a:xfrm>
          <a:prstGeom prst="rect">
            <a:avLst/>
          </a:prstGeom>
        </p:spPr>
      </p:pic>
    </p:spTree>
    <p:extLst>
      <p:ext uri="{BB962C8B-B14F-4D97-AF65-F5344CB8AC3E}">
        <p14:creationId xmlns:p14="http://schemas.microsoft.com/office/powerpoint/2010/main" val="407036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88607-8055-4F21-B00A-51AFF20998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10CCAF1-2699-47B8-F454-08CFAC7FEE70}"/>
              </a:ext>
            </a:extLst>
          </p:cNvPr>
          <p:cNvSpPr>
            <a:spLocks noGrp="1"/>
          </p:cNvSpPr>
          <p:nvPr>
            <p:ph type="title"/>
          </p:nvPr>
        </p:nvSpPr>
        <p:spPr/>
        <p:txBody>
          <a:bodyPr anchor="ctr">
            <a:normAutofit/>
          </a:bodyPr>
          <a:lstStyle/>
          <a:p>
            <a:r>
              <a:rPr lang="en-US" dirty="0"/>
              <a:t>The Focus of Our research?</a:t>
            </a:r>
          </a:p>
        </p:txBody>
      </p:sp>
      <p:sp>
        <p:nvSpPr>
          <p:cNvPr id="18" name="TextBox 17">
            <a:extLst>
              <a:ext uri="{FF2B5EF4-FFF2-40B4-BE49-F238E27FC236}">
                <a16:creationId xmlns:a16="http://schemas.microsoft.com/office/drawing/2014/main" id="{779D45EC-A4C0-D3B8-A9CD-0E92ED58D03E}"/>
              </a:ext>
            </a:extLst>
          </p:cNvPr>
          <p:cNvSpPr txBox="1"/>
          <p:nvPr/>
        </p:nvSpPr>
        <p:spPr>
          <a:xfrm>
            <a:off x="1143000" y="1401272"/>
            <a:ext cx="9906000" cy="1754326"/>
          </a:xfrm>
          <a:prstGeom prst="rect">
            <a:avLst/>
          </a:prstGeom>
          <a:solidFill>
            <a:schemeClr val="bg1">
              <a:alpha val="45000"/>
            </a:schemeClr>
          </a:solidFill>
        </p:spPr>
        <p:txBody>
          <a:bodyPr wrap="square">
            <a:spAutoFit/>
          </a:bodyPr>
          <a:lstStyle/>
          <a:p>
            <a:pPr marR="0" lvl="1" algn="ctr">
              <a:lnSpc>
                <a:spcPct val="90000"/>
              </a:lnSpc>
              <a:spcBef>
                <a:spcPts val="0"/>
              </a:spcBef>
              <a:spcAft>
                <a:spcPts val="800"/>
              </a:spcAft>
              <a:buSzPct val="100000"/>
              <a:tabLst>
                <a:tab pos="914400" algn="l"/>
              </a:tabLst>
            </a:pPr>
            <a:r>
              <a:rPr lang="en-US" sz="4000" dirty="0"/>
              <a:t>Our research focuses on developing metrics for detecting </a:t>
            </a:r>
            <a:r>
              <a:rPr lang="en-US" sz="4000" dirty="0">
                <a:solidFill>
                  <a:srgbClr val="FF0000"/>
                </a:solidFill>
              </a:rPr>
              <a:t>GENDER BIAS </a:t>
            </a:r>
            <a:r>
              <a:rPr lang="en-US" sz="4000" dirty="0"/>
              <a:t>in text, image, audio, and video datasets.</a:t>
            </a:r>
            <a:endParaRPr lang="en-US" sz="4000" dirty="0">
              <a:latin typeface="Amasis MT Pro Black" panose="02040A04050005020304" pitchFamily="18" charset="0"/>
            </a:endParaRPr>
          </a:p>
        </p:txBody>
      </p:sp>
      <p:pic>
        <p:nvPicPr>
          <p:cNvPr id="9" name="Picture 8" descr="A person and person sitting on a swing&#10;&#10;AI-generated content may be incorrect.">
            <a:extLst>
              <a:ext uri="{FF2B5EF4-FFF2-40B4-BE49-F238E27FC236}">
                <a16:creationId xmlns:a16="http://schemas.microsoft.com/office/drawing/2014/main" id="{691D5B12-1105-F465-B268-6E3F9AD9A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162" y="3155598"/>
            <a:ext cx="6391275" cy="3543300"/>
          </a:xfrm>
          <a:prstGeom prst="rect">
            <a:avLst/>
          </a:prstGeom>
        </p:spPr>
      </p:pic>
    </p:spTree>
    <p:extLst>
      <p:ext uri="{BB962C8B-B14F-4D97-AF65-F5344CB8AC3E}">
        <p14:creationId xmlns:p14="http://schemas.microsoft.com/office/powerpoint/2010/main" val="254235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676400" y="227634"/>
            <a:ext cx="9448800" cy="769441"/>
          </a:xfrm>
          <a:prstGeom prst="rect">
            <a:avLst/>
          </a:prstGeom>
        </p:spPr>
        <p:txBody>
          <a:bodyPr wrap="square">
            <a:spAutoFit/>
          </a:bodyPr>
          <a:lstStyle/>
          <a:p>
            <a:pPr algn="ctr"/>
            <a:r>
              <a:rPr lang="en-US" sz="4400" u="sng" dirty="0"/>
              <a:t>Scene Similarity Bias</a:t>
            </a:r>
            <a:endParaRPr lang="en-US" sz="4400" dirty="0"/>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Content Placeholder 2">
            <a:extLst>
              <a:ext uri="{FF2B5EF4-FFF2-40B4-BE49-F238E27FC236}">
                <a16:creationId xmlns:a16="http://schemas.microsoft.com/office/drawing/2014/main" id="{BF65E6D3-B135-ED04-84A9-638BA288EB12}"/>
              </a:ext>
            </a:extLst>
          </p:cNvPr>
          <p:cNvSpPr>
            <a:spLocks noGrp="1"/>
          </p:cNvSpPr>
          <p:nvPr>
            <p:ph idx="1"/>
          </p:nvPr>
        </p:nvSpPr>
        <p:spPr/>
        <p:txBody>
          <a:bodyPr>
            <a:normAutofit/>
          </a:bodyPr>
          <a:lstStyle/>
          <a:p>
            <a:r>
              <a:rPr lang="en-US" sz="2800" dirty="0"/>
              <a:t>Scene context is stored as high-dimensional </a:t>
            </a:r>
            <a:r>
              <a:rPr lang="en-US" sz="2800" dirty="0" err="1"/>
              <a:t>embeddings</a:t>
            </a:r>
            <a:r>
              <a:rPr lang="en-US" sz="2800" dirty="0"/>
              <a:t>.</a:t>
            </a:r>
            <a:endParaRPr lang="en-GB" sz="2800" dirty="0"/>
          </a:p>
        </p:txBody>
      </p:sp>
      <p:sp>
        <p:nvSpPr>
          <p:cNvPr id="2" name="Rectangle 1"/>
          <p:cNvSpPr/>
          <p:nvPr/>
        </p:nvSpPr>
        <p:spPr>
          <a:xfrm>
            <a:off x="1155700" y="1600200"/>
            <a:ext cx="9982200" cy="369332"/>
          </a:xfrm>
          <a:prstGeom prst="rect">
            <a:avLst/>
          </a:prstGeom>
        </p:spPr>
        <p:txBody>
          <a:bodyPr wrap="square">
            <a:spAutoFit/>
          </a:bodyPr>
          <a:lstStyle/>
          <a:p>
            <a:pPr marL="285750" indent="-285750">
              <a:buFont typeface="Arial" panose="020B0604020202020204" pitchFamily="34" charset="0"/>
              <a:buChar char="•"/>
            </a:pPr>
            <a:r>
              <a:rPr lang="en-US" dirty="0"/>
              <a:t>To quantify scene influence on gender bias, we need a single numerical value.</a:t>
            </a:r>
          </a:p>
        </p:txBody>
      </p:sp>
      <p:pic>
        <p:nvPicPr>
          <p:cNvPr id="5" name="Picture 4"/>
          <p:cNvPicPr>
            <a:picLocks noChangeAspect="1"/>
          </p:cNvPicPr>
          <p:nvPr/>
        </p:nvPicPr>
        <p:blipFill>
          <a:blip r:embed="rId2"/>
          <a:stretch>
            <a:fillRect/>
          </a:stretch>
        </p:blipFill>
        <p:spPr>
          <a:xfrm>
            <a:off x="515941" y="2076455"/>
            <a:ext cx="2133600" cy="4116339"/>
          </a:xfrm>
          <a:prstGeom prst="rect">
            <a:avLst/>
          </a:prstGeom>
        </p:spPr>
      </p:pic>
      <p:sp>
        <p:nvSpPr>
          <p:cNvPr id="10" name="Rectangle 9"/>
          <p:cNvSpPr/>
          <p:nvPr/>
        </p:nvSpPr>
        <p:spPr>
          <a:xfrm>
            <a:off x="5300596" y="4058288"/>
            <a:ext cx="4887194" cy="369332"/>
          </a:xfrm>
          <a:prstGeom prst="rect">
            <a:avLst/>
          </a:prstGeom>
        </p:spPr>
        <p:txBody>
          <a:bodyPr wrap="square">
            <a:spAutoFit/>
          </a:bodyPr>
          <a:lstStyle/>
          <a:p>
            <a:pPr algn="ctr"/>
            <a:r>
              <a:rPr lang="en-US" dirty="0"/>
              <a:t>SSB = Similarity (Male) - Similarity (Female)</a:t>
            </a:r>
          </a:p>
        </p:txBody>
      </p:sp>
      <p:pic>
        <p:nvPicPr>
          <p:cNvPr id="6" name="Picture 5"/>
          <p:cNvPicPr>
            <a:picLocks noChangeAspect="1"/>
          </p:cNvPicPr>
          <p:nvPr/>
        </p:nvPicPr>
        <p:blipFill>
          <a:blip r:embed="rId3"/>
          <a:stretch>
            <a:fillRect/>
          </a:stretch>
        </p:blipFill>
        <p:spPr>
          <a:xfrm>
            <a:off x="5105400" y="3131454"/>
            <a:ext cx="5277587" cy="866896"/>
          </a:xfrm>
          <a:prstGeom prst="rect">
            <a:avLst/>
          </a:prstGeom>
        </p:spPr>
      </p:pic>
      <p:sp>
        <p:nvSpPr>
          <p:cNvPr id="7" name="Right Arrow 6"/>
          <p:cNvSpPr/>
          <p:nvPr/>
        </p:nvSpPr>
        <p:spPr>
          <a:xfrm>
            <a:off x="2649541" y="3554604"/>
            <a:ext cx="2379659" cy="110789"/>
          </a:xfrm>
          <a:prstGeom prst="rightArrow">
            <a:avLst/>
          </a:prstGeom>
          <a:solidFill>
            <a:srgbClr val="C00000"/>
          </a:solidFill>
        </p:spPr>
        <p:txBody>
          <a:bodyPr rtlCol="0" anchor="ctr"/>
          <a:lstStyle/>
          <a:p>
            <a:pPr algn="ctr">
              <a:buChar char="•"/>
            </a:pPr>
            <a:endParaRPr lang="en-US" sz="3200" dirty="0">
              <a:ln w="0"/>
              <a:effectLst>
                <a:outerShdw blurRad="38100" dist="19050" dir="2700000" algn="tl" rotWithShape="0">
                  <a:schemeClr val="dk1">
                    <a:alpha val="40000"/>
                  </a:schemeClr>
                </a:outerShdw>
              </a:effectLst>
            </a:endParaRPr>
          </a:p>
        </p:txBody>
      </p:sp>
      <p:sp>
        <p:nvSpPr>
          <p:cNvPr id="12" name="Rectangle 11"/>
          <p:cNvSpPr/>
          <p:nvPr/>
        </p:nvSpPr>
        <p:spPr>
          <a:xfrm>
            <a:off x="2599778" y="2102228"/>
            <a:ext cx="6519548" cy="923330"/>
          </a:xfrm>
          <a:prstGeom prst="rect">
            <a:avLst/>
          </a:prstGeom>
        </p:spPr>
        <p:txBody>
          <a:bodyPr wrap="square">
            <a:spAutoFit/>
          </a:bodyPr>
          <a:lstStyle/>
          <a:p>
            <a:pPr algn="ctr"/>
            <a:r>
              <a:rPr lang="en-US" b="1" dirty="0"/>
              <a:t>For each image</a:t>
            </a:r>
            <a:r>
              <a:rPr lang="en-US" dirty="0"/>
              <a:t>, we compute cosine similarity of scene </a:t>
            </a:r>
            <a:r>
              <a:rPr lang="en-US" dirty="0" err="1"/>
              <a:t>embeddings</a:t>
            </a:r>
            <a:r>
              <a:rPr lang="en-US" dirty="0"/>
              <a:t> with predefined </a:t>
            </a:r>
            <a:r>
              <a:rPr lang="en-US" b="1" dirty="0"/>
              <a:t>male-dominated</a:t>
            </a:r>
            <a:r>
              <a:rPr lang="en-US" dirty="0"/>
              <a:t> and </a:t>
            </a:r>
            <a:r>
              <a:rPr lang="en-US" b="1" dirty="0"/>
              <a:t>female-dominated</a:t>
            </a:r>
            <a:r>
              <a:rPr lang="en-US" dirty="0"/>
              <a:t> scene vectors.</a:t>
            </a:r>
          </a:p>
        </p:txBody>
      </p:sp>
      <p:pic>
        <p:nvPicPr>
          <p:cNvPr id="4" name="Picture 3">
            <a:extLst>
              <a:ext uri="{FF2B5EF4-FFF2-40B4-BE49-F238E27FC236}">
                <a16:creationId xmlns:a16="http://schemas.microsoft.com/office/drawing/2014/main" id="{3195A178-AC68-4B97-BD68-0EAF0EFE4DF6}"/>
              </a:ext>
            </a:extLst>
          </p:cNvPr>
          <p:cNvPicPr>
            <a:picLocks noChangeAspect="1"/>
          </p:cNvPicPr>
          <p:nvPr/>
        </p:nvPicPr>
        <p:blipFill>
          <a:blip r:embed="rId4"/>
          <a:stretch>
            <a:fillRect/>
          </a:stretch>
        </p:blipFill>
        <p:spPr>
          <a:xfrm>
            <a:off x="5510268" y="4652941"/>
            <a:ext cx="4467849" cy="1314633"/>
          </a:xfrm>
          <a:prstGeom prst="rect">
            <a:avLst/>
          </a:prstGeom>
        </p:spPr>
      </p:pic>
      <p:pic>
        <p:nvPicPr>
          <p:cNvPr id="8" name="Picture 7">
            <a:extLst>
              <a:ext uri="{FF2B5EF4-FFF2-40B4-BE49-F238E27FC236}">
                <a16:creationId xmlns:a16="http://schemas.microsoft.com/office/drawing/2014/main" id="{15BF8636-B4D1-70B4-9811-85E53177C44C}"/>
              </a:ext>
            </a:extLst>
          </p:cNvPr>
          <p:cNvPicPr>
            <a:picLocks noChangeAspect="1"/>
          </p:cNvPicPr>
          <p:nvPr/>
        </p:nvPicPr>
        <p:blipFill>
          <a:blip r:embed="rId5"/>
          <a:stretch>
            <a:fillRect/>
          </a:stretch>
        </p:blipFill>
        <p:spPr>
          <a:xfrm>
            <a:off x="9576982" y="636367"/>
            <a:ext cx="2388661" cy="2502880"/>
          </a:xfrm>
          <a:prstGeom prst="rect">
            <a:avLst/>
          </a:prstGeom>
        </p:spPr>
      </p:pic>
    </p:spTree>
    <p:extLst>
      <p:ext uri="{BB962C8B-B14F-4D97-AF65-F5344CB8AC3E}">
        <p14:creationId xmlns:p14="http://schemas.microsoft.com/office/powerpoint/2010/main" val="668793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612775" y="227634"/>
            <a:ext cx="11274425" cy="769441"/>
          </a:xfrm>
          <a:prstGeom prst="rect">
            <a:avLst/>
          </a:prstGeom>
        </p:spPr>
        <p:txBody>
          <a:bodyPr wrap="square">
            <a:spAutoFit/>
          </a:bodyPr>
          <a:lstStyle/>
          <a:p>
            <a:pPr algn="ctr"/>
            <a:r>
              <a:rPr lang="en-US" sz="4400" u="sng" dirty="0"/>
              <a:t>Final Formula</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684000" cy="5181600"/>
              </a:xfrm>
            </p:spPr>
            <p:txBody>
              <a:bodyPr>
                <a:normAutofit/>
              </a:bodyPr>
              <a:lstStyle/>
              <a:p>
                <a:r>
                  <a:rPr lang="en-GB" sz="2800" dirty="0"/>
                  <a:t>Final Matric</a:t>
                </a:r>
              </a:p>
              <a:p>
                <a:pPr marL="0" indent="0">
                  <a:buNone/>
                </a:pPr>
                <a:r>
                  <a:rPr lang="en-US" sz="2000" dirty="0"/>
                  <a:t>Quantifies how objects and scenes jointly influence gender bias in image datasets.</a:t>
                </a:r>
                <a:endParaRPr lang="en-US"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𝑈𝐵</m:t>
                      </m:r>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0" i="1" smtClean="0">
                          <a:latin typeface="Cambria Math" panose="02040503050406030204" pitchFamily="18" charset="0"/>
                        </a:rPr>
                        <m:t>𝑜𝑏𝑗</m:t>
                      </m:r>
                      <m:r>
                        <a:rPr lang="en-US" sz="2000" b="0" i="1" smtClean="0">
                          <a:latin typeface="Cambria Math" panose="02040503050406030204" pitchFamily="18" charset="0"/>
                        </a:rPr>
                        <m:t>)=</m:t>
                      </m:r>
                      <m:r>
                        <a:rPr lang="el-GR" sz="2000" i="1">
                          <a:latin typeface="Cambria Math" panose="02040503050406030204" pitchFamily="18" charset="0"/>
                        </a:rPr>
                        <m:t>𝛼</m:t>
                      </m:r>
                      <m:r>
                        <a:rPr lang="el-GR" sz="2000" i="1">
                          <a:latin typeface="Cambria Math" panose="02040503050406030204" pitchFamily="18" charset="0"/>
                        </a:rPr>
                        <m:t>(</m:t>
                      </m:r>
                      <m:r>
                        <a:rPr lang="en-US" sz="2000" i="1">
                          <a:latin typeface="Cambria Math" panose="02040503050406030204" pitchFamily="18" charset="0"/>
                        </a:rPr>
                        <m:t>𝑂𝐼𝑆</m:t>
                      </m:r>
                      <m:r>
                        <a:rPr lang="en-US" sz="2000" i="1">
                          <a:latin typeface="Cambria Math" panose="02040503050406030204" pitchFamily="18" charset="0"/>
                        </a:rPr>
                        <m:t> </m:t>
                      </m:r>
                      <m:r>
                        <a:rPr lang="en-US" sz="2000" i="1">
                          <a:latin typeface="Cambria Math" panose="02040503050406030204" pitchFamily="18" charset="0"/>
                        </a:rPr>
                        <m:t>𝑚𝑎𝑙𝑒</m:t>
                      </m:r>
                      <m:r>
                        <a:rPr lang="en-US" sz="2000" i="1">
                          <a:latin typeface="Cambria Math" panose="02040503050406030204" pitchFamily="18" charset="0"/>
                        </a:rPr>
                        <m:t>​ −</m:t>
                      </m:r>
                      <m:r>
                        <a:rPr lang="en-US" sz="2000" i="1">
                          <a:latin typeface="Cambria Math" panose="02040503050406030204" pitchFamily="18" charset="0"/>
                        </a:rPr>
                        <m:t>𝑂𝐼𝑆</m:t>
                      </m:r>
                      <m:r>
                        <a:rPr lang="en-US" sz="2000" i="1">
                          <a:latin typeface="Cambria Math" panose="02040503050406030204" pitchFamily="18" charset="0"/>
                        </a:rPr>
                        <m:t> </m:t>
                      </m:r>
                      <m:r>
                        <a:rPr lang="en-US" sz="2000" i="1">
                          <a:latin typeface="Cambria Math" panose="02040503050406030204" pitchFamily="18" charset="0"/>
                        </a:rPr>
                        <m:t>𝑓𝑒𝑚𝑎𝑙𝑒</m:t>
                      </m:r>
                      <m:r>
                        <a:rPr lang="en-US" sz="2000" i="1">
                          <a:latin typeface="Cambria Math" panose="02040503050406030204" pitchFamily="18" charset="0"/>
                        </a:rPr>
                        <m:t>​ )+</m:t>
                      </m:r>
                      <m:r>
                        <a:rPr lang="el-GR" sz="2000" i="1">
                          <a:latin typeface="Cambria Math" panose="02040503050406030204" pitchFamily="18" charset="0"/>
                        </a:rPr>
                        <m:t>𝛽</m:t>
                      </m:r>
                      <m:r>
                        <a:rPr lang="el-GR" sz="2000" i="1">
                          <a:latin typeface="Cambria Math" panose="02040503050406030204" pitchFamily="18" charset="0"/>
                        </a:rPr>
                        <m:t>(</m:t>
                      </m:r>
                      <m:r>
                        <a:rPr lang="en-US" sz="2000" i="1">
                          <a:latin typeface="Cambria Math" panose="02040503050406030204" pitchFamily="18" charset="0"/>
                        </a:rPr>
                        <m:t>𝑆𝑆𝐵</m:t>
                      </m:r>
                      <m:r>
                        <a:rPr lang="en-US" sz="2000" i="1">
                          <a:latin typeface="Cambria Math" panose="02040503050406030204" pitchFamily="18" charset="0"/>
                        </a:rPr>
                        <m:t> </m:t>
                      </m:r>
                      <m:r>
                        <a:rPr lang="en-US" sz="2000" i="1">
                          <a:latin typeface="Cambria Math" panose="02040503050406030204" pitchFamily="18" charset="0"/>
                        </a:rPr>
                        <m:t>𝑚𝑎𝑙𝑒</m:t>
                      </m:r>
                      <m:r>
                        <a:rPr lang="en-US" sz="2000" i="1">
                          <a:latin typeface="Cambria Math" panose="02040503050406030204" pitchFamily="18" charset="0"/>
                        </a:rPr>
                        <m:t>​ −</m:t>
                      </m:r>
                      <m:r>
                        <a:rPr lang="en-US" sz="2000" i="1">
                          <a:latin typeface="Cambria Math" panose="02040503050406030204" pitchFamily="18" charset="0"/>
                        </a:rPr>
                        <m:t>𝑆𝑆𝐵</m:t>
                      </m:r>
                      <m:r>
                        <a:rPr lang="en-US" sz="2000" i="1">
                          <a:latin typeface="Cambria Math" panose="02040503050406030204" pitchFamily="18" charset="0"/>
                        </a:rPr>
                        <m:t> </m:t>
                      </m:r>
                      <m:r>
                        <a:rPr lang="en-US" sz="2000" i="1">
                          <a:latin typeface="Cambria Math" panose="02040503050406030204" pitchFamily="18" charset="0"/>
                        </a:rPr>
                        <m:t>𝑓𝑒𝑚𝑎𝑙𝑒</m:t>
                      </m:r>
                      <m:r>
                        <a:rPr lang="en-US" sz="2000" i="1">
                          <a:latin typeface="Cambria Math" panose="02040503050406030204" pitchFamily="18" charset="0"/>
                        </a:rPr>
                        <m:t>​ )</m:t>
                      </m:r>
                    </m:oMath>
                  </m:oMathPara>
                </a14:m>
                <a:endParaRPr lang="en-US" sz="2000" dirty="0"/>
              </a:p>
              <a:p>
                <a:pPr marL="0" indent="0">
                  <a:buNone/>
                </a:pPr>
                <a:endParaRPr lang="en-GB" sz="2000" dirty="0"/>
              </a:p>
            </p:txBody>
          </p:sp>
        </mc:Choice>
        <mc:Fallback xmlns="">
          <p:sp>
            <p:nvSpPr>
              <p:cNvPr id="10" name="Content Placeholder 2">
                <a:extLst>
                  <a:ext uri="{FF2B5EF4-FFF2-40B4-BE49-F238E27FC236}">
                    <a16:creationId xmlns:a16="http://schemas.microsoft.com/office/drawing/2014/main" id="{BF65E6D3-B135-ED04-84A9-638BA288EB12}"/>
                  </a:ext>
                </a:extLst>
              </p:cNvPr>
              <p:cNvSpPr>
                <a:spLocks noGrp="1" noRot="1" noChangeAspect="1" noMove="1" noResize="1" noEditPoints="1" noAdjustHandles="1" noChangeArrowheads="1" noChangeShapeType="1" noTextEdit="1"/>
              </p:cNvSpPr>
              <p:nvPr>
                <p:ph idx="1"/>
              </p:nvPr>
            </p:nvSpPr>
            <p:spPr>
              <a:xfrm>
                <a:off x="304800" y="1143000"/>
                <a:ext cx="11684000" cy="5181600"/>
              </a:xfrm>
              <a:blipFill>
                <a:blip r:embed="rId2"/>
                <a:stretch>
                  <a:fillRect l="-939" t="-1294"/>
                </a:stretch>
              </a:blipFill>
            </p:spPr>
            <p:txBody>
              <a:bodyPr/>
              <a:lstStyle/>
              <a:p>
                <a:r>
                  <a:rPr lang="en-US">
                    <a:noFill/>
                  </a:rPr>
                  <a:t> </a:t>
                </a:r>
              </a:p>
            </p:txBody>
          </p:sp>
        </mc:Fallback>
      </mc:AlternateContent>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Content Placeholder 2">
            <a:extLst>
              <a:ext uri="{FF2B5EF4-FFF2-40B4-BE49-F238E27FC236}">
                <a16:creationId xmlns:a16="http://schemas.microsoft.com/office/drawing/2014/main" id="{BF65E6D3-B135-ED04-84A9-638BA288EB12}"/>
              </a:ext>
            </a:extLst>
          </p:cNvPr>
          <p:cNvSpPr txBox="1">
            <a:spLocks/>
          </p:cNvSpPr>
          <p:nvPr/>
        </p:nvSpPr>
        <p:spPr>
          <a:xfrm>
            <a:off x="612775" y="2661129"/>
            <a:ext cx="3530600" cy="2895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Positive UBM → Object is more male-associated in the dataset. </a:t>
            </a:r>
          </a:p>
          <a:p>
            <a:r>
              <a:rPr lang="en-US" sz="2000" dirty="0"/>
              <a:t>Negative UBM → Object is more female-associated in the dataset. </a:t>
            </a:r>
          </a:p>
          <a:p>
            <a:r>
              <a:rPr lang="en-US" sz="2000" dirty="0"/>
              <a:t>UBM close to zero → Object is gender-neutral. </a:t>
            </a:r>
          </a:p>
          <a:p>
            <a:pPr marL="0" indent="0">
              <a:buFont typeface="Arial" pitchFamily="34" charset="0"/>
              <a:buNone/>
            </a:pPr>
            <a:endParaRPr lang="en-GB" sz="2000" dirty="0"/>
          </a:p>
        </p:txBody>
      </p:sp>
      <p:pic>
        <p:nvPicPr>
          <p:cNvPr id="3" name="Picture 2">
            <a:extLst>
              <a:ext uri="{FF2B5EF4-FFF2-40B4-BE49-F238E27FC236}">
                <a16:creationId xmlns:a16="http://schemas.microsoft.com/office/drawing/2014/main" id="{D84B72EE-5698-0D58-77B6-C0EBCDA966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1647" y="2584929"/>
            <a:ext cx="6825553" cy="2895600"/>
          </a:xfrm>
          <a:prstGeom prst="rect">
            <a:avLst/>
          </a:prstGeom>
          <a:noFill/>
        </p:spPr>
      </p:pic>
      <p:cxnSp>
        <p:nvCxnSpPr>
          <p:cNvPr id="6" name="Connector: Elbow 5">
            <a:extLst>
              <a:ext uri="{FF2B5EF4-FFF2-40B4-BE49-F238E27FC236}">
                <a16:creationId xmlns:a16="http://schemas.microsoft.com/office/drawing/2014/main" id="{2F374A29-C57E-4347-BDB6-828A0DAE0E35}"/>
              </a:ext>
            </a:extLst>
          </p:cNvPr>
          <p:cNvCxnSpPr>
            <a:endCxn id="16" idx="2"/>
          </p:cNvCxnSpPr>
          <p:nvPr/>
        </p:nvCxnSpPr>
        <p:spPr>
          <a:xfrm rot="10800000" flipV="1">
            <a:off x="2378075" y="5404329"/>
            <a:ext cx="3871912" cy="152400"/>
          </a:xfrm>
          <a:prstGeom prst="bentConnector4">
            <a:avLst>
              <a:gd name="adj1" fmla="val -27"/>
              <a:gd name="adj2" fmla="val 2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2C533700-5904-315F-9BAA-BA61FBCCD7E3}"/>
              </a:ext>
            </a:extLst>
          </p:cNvPr>
          <p:cNvSpPr txBox="1">
            <a:spLocks/>
          </p:cNvSpPr>
          <p:nvPr/>
        </p:nvSpPr>
        <p:spPr>
          <a:xfrm>
            <a:off x="2286000" y="5911640"/>
            <a:ext cx="5373524" cy="4970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a:t>Normalized UBM value to [+1,-1] </a:t>
            </a:r>
          </a:p>
        </p:txBody>
      </p:sp>
    </p:spTree>
    <p:extLst>
      <p:ext uri="{BB962C8B-B14F-4D97-AF65-F5344CB8AC3E}">
        <p14:creationId xmlns:p14="http://schemas.microsoft.com/office/powerpoint/2010/main" val="3589627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612775" y="227634"/>
            <a:ext cx="11274425" cy="769441"/>
          </a:xfrm>
          <a:prstGeom prst="rect">
            <a:avLst/>
          </a:prstGeom>
        </p:spPr>
        <p:txBody>
          <a:bodyPr wrap="square">
            <a:spAutoFit/>
          </a:bodyPr>
          <a:lstStyle/>
          <a:p>
            <a:pPr algn="ctr"/>
            <a:r>
              <a:rPr lang="en-US" sz="4400" u="sng" dirty="0"/>
              <a:t>Approaches to Compute UBM</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734800" cy="4876800"/>
          </a:xfrm>
        </p:spPr>
        <p:txBody>
          <a:bodyPr>
            <a:normAutofit/>
          </a:bodyPr>
          <a:lstStyle/>
          <a:p>
            <a:r>
              <a:rPr lang="en-US" sz="2800" dirty="0"/>
              <a:t>Different approaches can capture different aspects of bias (e.g., feature importance, SHAP values, PCA).</a:t>
            </a:r>
          </a:p>
          <a:p>
            <a:pPr marL="0" indent="0">
              <a:buNone/>
            </a:pPr>
            <a:endParaRPr lang="en-GB" sz="2000" dirty="0"/>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Content Placeholder 2">
            <a:extLst>
              <a:ext uri="{FF2B5EF4-FFF2-40B4-BE49-F238E27FC236}">
                <a16:creationId xmlns:a16="http://schemas.microsoft.com/office/drawing/2014/main" id="{BF65E6D3-B135-ED04-84A9-638BA288EB12}"/>
              </a:ext>
            </a:extLst>
          </p:cNvPr>
          <p:cNvSpPr txBox="1">
            <a:spLocks/>
          </p:cNvSpPr>
          <p:nvPr/>
        </p:nvSpPr>
        <p:spPr>
          <a:xfrm>
            <a:off x="1676401" y="2133600"/>
            <a:ext cx="9906000" cy="914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Approaches Tried:</a:t>
            </a:r>
            <a:endParaRPr lang="en-US" dirty="0"/>
          </a:p>
          <a:p>
            <a:pPr marL="457200" lvl="1" indent="0">
              <a:buNone/>
            </a:pPr>
            <a:r>
              <a:rPr lang="en-US" sz="2300" b="1" dirty="0"/>
              <a:t>Approach 1:</a:t>
            </a:r>
            <a:r>
              <a:rPr lang="en-US" sz="2300" dirty="0"/>
              <a:t> PCA/Random Forest Feature Importance.</a:t>
            </a:r>
          </a:p>
          <a:p>
            <a:pPr marL="457200" lvl="1" indent="0">
              <a:buNone/>
            </a:pPr>
            <a:r>
              <a:rPr lang="en-US" sz="2300" b="1" dirty="0"/>
              <a:t>Approach 2:</a:t>
            </a:r>
            <a:r>
              <a:rPr lang="en-US" sz="2300" dirty="0"/>
              <a:t> SHAP-Based Bias Scores.</a:t>
            </a:r>
          </a:p>
          <a:p>
            <a:pPr marL="457200" lvl="1" indent="0">
              <a:buNone/>
            </a:pPr>
            <a:r>
              <a:rPr lang="en-US" sz="2300" b="1" dirty="0"/>
              <a:t>Approach 3:</a:t>
            </a:r>
            <a:r>
              <a:rPr lang="en-US" sz="2300" dirty="0"/>
              <a:t> SHAP + PCA Combined Weights.</a:t>
            </a:r>
          </a:p>
          <a:p>
            <a:pPr marL="457200" lvl="1" indent="0">
              <a:buNone/>
            </a:pPr>
            <a:r>
              <a:rPr lang="en-US" sz="2300" b="1" dirty="0"/>
              <a:t>Approach 4:</a:t>
            </a:r>
            <a:r>
              <a:rPr lang="en-US" sz="2300" dirty="0"/>
              <a:t> </a:t>
            </a:r>
            <a:r>
              <a:rPr lang="en-US" sz="2300" dirty="0" err="1"/>
              <a:t>XGBoost</a:t>
            </a:r>
            <a:r>
              <a:rPr lang="en-US" sz="2300" dirty="0"/>
              <a:t> + SHAP.</a:t>
            </a:r>
          </a:p>
          <a:p>
            <a:pPr marL="457200" lvl="1" indent="0">
              <a:buNone/>
            </a:pPr>
            <a:r>
              <a:rPr lang="en-US" sz="2300" b="1" dirty="0"/>
              <a:t>Approach 5:</a:t>
            </a:r>
            <a:r>
              <a:rPr lang="en-US" sz="2300" dirty="0"/>
              <a:t> </a:t>
            </a:r>
            <a:r>
              <a:rPr lang="en-US" sz="2300" dirty="0" err="1"/>
              <a:t>XGBoost</a:t>
            </a:r>
            <a:r>
              <a:rPr lang="en-US" sz="2300" dirty="0"/>
              <a:t> + SHAP + SMOTE.</a:t>
            </a:r>
          </a:p>
          <a:p>
            <a:pPr marL="457200" lvl="1" indent="0">
              <a:buNone/>
            </a:pPr>
            <a:r>
              <a:rPr lang="en-US" sz="2300" b="1" dirty="0"/>
              <a:t>Approach 6:</a:t>
            </a:r>
            <a:r>
              <a:rPr lang="en-US" sz="2300" dirty="0"/>
              <a:t> </a:t>
            </a:r>
            <a:r>
              <a:rPr lang="en-US" sz="2300" dirty="0" err="1"/>
              <a:t>XGBoost</a:t>
            </a:r>
            <a:r>
              <a:rPr lang="en-US" sz="2300" dirty="0"/>
              <a:t> + SHAP + PCA.</a:t>
            </a:r>
          </a:p>
          <a:p>
            <a:pPr marL="400050" lvl="1" indent="0">
              <a:buNone/>
            </a:pPr>
            <a:r>
              <a:rPr lang="en-US" sz="2300" b="1" dirty="0"/>
              <a:t> Approach 7: </a:t>
            </a:r>
            <a:r>
              <a:rPr lang="en-US" sz="2300" dirty="0" err="1"/>
              <a:t>XGBoost</a:t>
            </a:r>
            <a:r>
              <a:rPr lang="en-US" sz="2300" dirty="0"/>
              <a:t> + SHAP + </a:t>
            </a:r>
            <a:r>
              <a:rPr lang="en-US" sz="2300" dirty="0" err="1"/>
              <a:t>Optuna</a:t>
            </a:r>
            <a:endParaRPr lang="en-US" sz="2300" dirty="0"/>
          </a:p>
          <a:p>
            <a:pPr marL="457200" lvl="1" indent="0">
              <a:buNone/>
            </a:pPr>
            <a:r>
              <a:rPr lang="en-US" sz="2300" b="1" dirty="0"/>
              <a:t>Approach 8: </a:t>
            </a:r>
            <a:r>
              <a:rPr lang="en-US" sz="2300" dirty="0"/>
              <a:t>PCA + SHAP + Correlation based weights</a:t>
            </a:r>
          </a:p>
          <a:p>
            <a:pPr marL="457200" lvl="1" indent="0">
              <a:buNone/>
            </a:pPr>
            <a:r>
              <a:rPr lang="en-US" sz="2300" b="1" dirty="0"/>
              <a:t>Approach 9: </a:t>
            </a:r>
            <a:r>
              <a:rPr lang="en-US" sz="2300" dirty="0"/>
              <a:t>PCA + SHAP + Ridge Regression</a:t>
            </a:r>
          </a:p>
          <a:p>
            <a:pPr marL="457200" lvl="1" indent="0">
              <a:buNone/>
            </a:pPr>
            <a:endParaRPr lang="en-US" dirty="0"/>
          </a:p>
        </p:txBody>
      </p:sp>
    </p:spTree>
    <p:extLst>
      <p:ext uri="{BB962C8B-B14F-4D97-AF65-F5344CB8AC3E}">
        <p14:creationId xmlns:p14="http://schemas.microsoft.com/office/powerpoint/2010/main" val="625747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0ACC-86C5-7CFF-1AE2-1088926D9A68}"/>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38FF277C-C434-381B-3FAE-2A936739B293}"/>
              </a:ext>
            </a:extLst>
          </p:cNvPr>
          <p:cNvSpPr/>
          <p:nvPr/>
        </p:nvSpPr>
        <p:spPr>
          <a:xfrm>
            <a:off x="118564" y="245311"/>
            <a:ext cx="11887200" cy="707886"/>
          </a:xfrm>
          <a:prstGeom prst="rect">
            <a:avLst/>
          </a:prstGeom>
        </p:spPr>
        <p:txBody>
          <a:bodyPr wrap="square">
            <a:spAutoFit/>
          </a:bodyPr>
          <a:lstStyle/>
          <a:p>
            <a:pPr algn="ctr"/>
            <a:r>
              <a:rPr lang="en-US" sz="4000" u="sng" dirty="0"/>
              <a:t>Dataset Design for Evaluation</a:t>
            </a:r>
          </a:p>
        </p:txBody>
      </p:sp>
      <p:sp>
        <p:nvSpPr>
          <p:cNvPr id="52" name="Rectangle 51">
            <a:extLst>
              <a:ext uri="{FF2B5EF4-FFF2-40B4-BE49-F238E27FC236}">
                <a16:creationId xmlns:a16="http://schemas.microsoft.com/office/drawing/2014/main" id="{1BAD70BA-537F-7B9F-1F8E-FB1D01F6396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BF65E6D3-B135-ED04-84A9-638BA288EB12}"/>
              </a:ext>
            </a:extLst>
          </p:cNvPr>
          <p:cNvSpPr>
            <a:spLocks noGrp="1"/>
          </p:cNvSpPr>
          <p:nvPr>
            <p:ph idx="1"/>
          </p:nvPr>
        </p:nvSpPr>
        <p:spPr>
          <a:xfrm>
            <a:off x="304800" y="1143000"/>
            <a:ext cx="11353800" cy="3200400"/>
          </a:xfrm>
        </p:spPr>
        <p:txBody>
          <a:bodyPr>
            <a:normAutofit/>
          </a:bodyPr>
          <a:lstStyle/>
          <a:p>
            <a:r>
              <a:rPr lang="en-GB" sz="2400" dirty="0"/>
              <a:t>To rigorously evaluate metric’s behaviour under different bias conditions, six datasets were prepared: </a:t>
            </a:r>
          </a:p>
          <a:p>
            <a:pPr marL="0" indent="0">
              <a:buNone/>
            </a:pPr>
            <a:endParaRPr lang="en-US" dirty="0"/>
          </a:p>
        </p:txBody>
      </p:sp>
      <p:graphicFrame>
        <p:nvGraphicFramePr>
          <p:cNvPr id="3" name="Table 2">
            <a:extLst>
              <a:ext uri="{FF2B5EF4-FFF2-40B4-BE49-F238E27FC236}">
                <a16:creationId xmlns:a16="http://schemas.microsoft.com/office/drawing/2014/main" id="{DA22A7E2-952B-19FC-D011-6194DE02C15C}"/>
              </a:ext>
            </a:extLst>
          </p:cNvPr>
          <p:cNvGraphicFramePr>
            <a:graphicFrameLocks noGrp="1"/>
          </p:cNvGraphicFramePr>
          <p:nvPr/>
        </p:nvGraphicFramePr>
        <p:xfrm>
          <a:off x="650097" y="2514600"/>
          <a:ext cx="10283824" cy="3449995"/>
        </p:xfrm>
        <a:graphic>
          <a:graphicData uri="http://schemas.openxmlformats.org/drawingml/2006/table">
            <a:tbl>
              <a:tblPr firstRow="1" firstCol="1" bandRow="1">
                <a:tableStyleId>{5C22544A-7EE6-4342-B048-85BDC9FD1C3A}</a:tableStyleId>
              </a:tblPr>
              <a:tblGrid>
                <a:gridCol w="3124261">
                  <a:extLst>
                    <a:ext uri="{9D8B030D-6E8A-4147-A177-3AD203B41FA5}">
                      <a16:colId xmlns:a16="http://schemas.microsoft.com/office/drawing/2014/main" val="3036336639"/>
                    </a:ext>
                  </a:extLst>
                </a:gridCol>
                <a:gridCol w="7159563">
                  <a:extLst>
                    <a:ext uri="{9D8B030D-6E8A-4147-A177-3AD203B41FA5}">
                      <a16:colId xmlns:a16="http://schemas.microsoft.com/office/drawing/2014/main" val="173089960"/>
                    </a:ext>
                  </a:extLst>
                </a:gridCol>
              </a:tblGrid>
              <a:tr h="312589">
                <a:tc>
                  <a:txBody>
                    <a:bodyPr/>
                    <a:lstStyle/>
                    <a:p>
                      <a:pPr algn="just">
                        <a:lnSpc>
                          <a:spcPct val="150000"/>
                        </a:lnSpc>
                        <a:spcAft>
                          <a:spcPts val="800"/>
                        </a:spcAft>
                        <a:buNone/>
                      </a:pPr>
                      <a:r>
                        <a:rPr lang="en-US" sz="1400">
                          <a:effectLst/>
                        </a:rPr>
                        <a:t>Dataset</a:t>
                      </a:r>
                      <a:endParaRPr lang="en-GB" sz="1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50000"/>
                        </a:lnSpc>
                        <a:spcAft>
                          <a:spcPts val="800"/>
                        </a:spcAft>
                        <a:buNone/>
                      </a:pPr>
                      <a:r>
                        <a:rPr lang="en-US" sz="1400">
                          <a:effectLst/>
                        </a:rPr>
                        <a:t>Description</a:t>
                      </a:r>
                      <a:endParaRPr lang="en-GB" sz="1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872689087"/>
                  </a:ext>
                </a:extLst>
              </a:tr>
              <a:tr h="522901">
                <a:tc>
                  <a:txBody>
                    <a:bodyPr/>
                    <a:lstStyle/>
                    <a:p>
                      <a:pPr algn="just">
                        <a:lnSpc>
                          <a:spcPct val="115000"/>
                        </a:lnSpc>
                        <a:spcAft>
                          <a:spcPts val="800"/>
                        </a:spcAft>
                        <a:buNone/>
                      </a:pPr>
                      <a:r>
                        <a:rPr lang="en-US" sz="1400">
                          <a:effectLst/>
                        </a:rPr>
                        <a:t>Original Dataset</a:t>
                      </a:r>
                      <a:endParaRPr lang="en-GB" sz="1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800"/>
                        </a:spcAft>
                        <a:buNone/>
                      </a:pPr>
                      <a:r>
                        <a:rPr lang="en-US" sz="1400">
                          <a:effectLst/>
                        </a:rPr>
                        <a:t>Full set of 852 annotated samples containing person-object-scene triplets.</a:t>
                      </a:r>
                      <a:endParaRPr lang="en-GB" sz="1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720447330"/>
                  </a:ext>
                </a:extLst>
              </a:tr>
              <a:tr h="522901">
                <a:tc>
                  <a:txBody>
                    <a:bodyPr/>
                    <a:lstStyle/>
                    <a:p>
                      <a:pPr algn="just">
                        <a:lnSpc>
                          <a:spcPct val="115000"/>
                        </a:lnSpc>
                        <a:spcAft>
                          <a:spcPts val="800"/>
                        </a:spcAft>
                        <a:buNone/>
                      </a:pPr>
                      <a:r>
                        <a:rPr lang="en-US" sz="1400">
                          <a:effectLst/>
                        </a:rPr>
                        <a:t>Balanced Bias Dataset</a:t>
                      </a:r>
                      <a:endParaRPr lang="en-GB" sz="1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800"/>
                        </a:spcAft>
                        <a:buNone/>
                      </a:pPr>
                      <a:r>
                        <a:rPr lang="en-US" sz="1400" dirty="0">
                          <a:effectLst/>
                        </a:rPr>
                        <a:t>Equal male and female distribution across all object classes. Used for baseline fairness evaluation.</a:t>
                      </a:r>
                      <a:endParaRPr lang="en-GB" sz="14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644826702"/>
                  </a:ext>
                </a:extLst>
              </a:tr>
              <a:tr h="522901">
                <a:tc>
                  <a:txBody>
                    <a:bodyPr/>
                    <a:lstStyle/>
                    <a:p>
                      <a:pPr algn="just">
                        <a:lnSpc>
                          <a:spcPct val="115000"/>
                        </a:lnSpc>
                        <a:spcAft>
                          <a:spcPts val="800"/>
                        </a:spcAft>
                        <a:buNone/>
                      </a:pPr>
                      <a:r>
                        <a:rPr lang="en-US" sz="1400">
                          <a:effectLst/>
                        </a:rPr>
                        <a:t>Neutral Dataset</a:t>
                      </a:r>
                      <a:endParaRPr lang="en-GB" sz="1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800"/>
                        </a:spcAft>
                        <a:buNone/>
                      </a:pPr>
                      <a:r>
                        <a:rPr lang="en-US" sz="1400" dirty="0">
                          <a:effectLst/>
                        </a:rPr>
                        <a:t>Composed of objects equally occurring across genders with no prior known bias.</a:t>
                      </a:r>
                      <a:endParaRPr lang="en-GB" sz="14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56985854"/>
                  </a:ext>
                </a:extLst>
              </a:tr>
              <a:tr h="522901">
                <a:tc>
                  <a:txBody>
                    <a:bodyPr/>
                    <a:lstStyle/>
                    <a:p>
                      <a:pPr algn="just">
                        <a:lnSpc>
                          <a:spcPct val="115000"/>
                        </a:lnSpc>
                        <a:spcAft>
                          <a:spcPts val="800"/>
                        </a:spcAft>
                        <a:buNone/>
                      </a:pPr>
                      <a:r>
                        <a:rPr lang="en-US" sz="1400" dirty="0">
                          <a:effectLst/>
                        </a:rPr>
                        <a:t>Male Biased (All Genders)</a:t>
                      </a:r>
                      <a:endParaRPr lang="en-GB" sz="14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800"/>
                        </a:spcAft>
                        <a:buNone/>
                      </a:pPr>
                      <a:r>
                        <a:rPr lang="en-US" sz="1400" dirty="0">
                          <a:effectLst/>
                        </a:rPr>
                        <a:t>Maintains all object classes but increases male-label frequency, allowing mixed but skewed bias testing.</a:t>
                      </a:r>
                      <a:endParaRPr lang="en-GB" sz="14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717512726"/>
                  </a:ext>
                </a:extLst>
              </a:tr>
              <a:tr h="522901">
                <a:tc>
                  <a:txBody>
                    <a:bodyPr/>
                    <a:lstStyle/>
                    <a:p>
                      <a:pPr algn="just">
                        <a:lnSpc>
                          <a:spcPct val="115000"/>
                        </a:lnSpc>
                        <a:spcAft>
                          <a:spcPts val="800"/>
                        </a:spcAft>
                        <a:buNone/>
                      </a:pPr>
                      <a:r>
                        <a:rPr lang="en-US" sz="1400">
                          <a:effectLst/>
                        </a:rPr>
                        <a:t>Female Biased (All Genders)</a:t>
                      </a:r>
                      <a:endParaRPr lang="en-GB" sz="1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800"/>
                        </a:spcAft>
                        <a:buNone/>
                      </a:pPr>
                      <a:r>
                        <a:rPr lang="en-US" sz="1400">
                          <a:effectLst/>
                        </a:rPr>
                        <a:t>Same as above but skewed toward female label distribution.</a:t>
                      </a:r>
                      <a:endParaRPr lang="en-GB" sz="1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557352948"/>
                  </a:ext>
                </a:extLst>
              </a:tr>
              <a:tr h="522901">
                <a:tc>
                  <a:txBody>
                    <a:bodyPr/>
                    <a:lstStyle/>
                    <a:p>
                      <a:pPr algn="just">
                        <a:lnSpc>
                          <a:spcPct val="115000"/>
                        </a:lnSpc>
                        <a:spcAft>
                          <a:spcPts val="800"/>
                        </a:spcAft>
                        <a:buNone/>
                      </a:pPr>
                      <a:r>
                        <a:rPr lang="en-US" sz="1400">
                          <a:effectLst/>
                        </a:rPr>
                        <a:t>Top Extreme Bias Dataset</a:t>
                      </a:r>
                      <a:endParaRPr lang="en-GB" sz="1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800"/>
                        </a:spcAft>
                        <a:buNone/>
                      </a:pPr>
                      <a:r>
                        <a:rPr lang="en-US" sz="1400" dirty="0">
                          <a:effectLst/>
                        </a:rPr>
                        <a:t>Contains only the most gender-polarized object types (e.g., handbag, baseball bat), stress-testing bias metrics.</a:t>
                      </a:r>
                      <a:endParaRPr lang="en-GB" sz="14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664284476"/>
                  </a:ext>
                </a:extLst>
              </a:tr>
            </a:tbl>
          </a:graphicData>
        </a:graphic>
      </p:graphicFrame>
    </p:spTree>
    <p:extLst>
      <p:ext uri="{BB962C8B-B14F-4D97-AF65-F5344CB8AC3E}">
        <p14:creationId xmlns:p14="http://schemas.microsoft.com/office/powerpoint/2010/main" val="1828426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52D27-6785-BB57-8B73-1D1410FF008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6194F82-FE7A-0210-5F38-EC4724445375}"/>
              </a:ext>
            </a:extLst>
          </p:cNvPr>
          <p:cNvSpPr/>
          <p:nvPr/>
        </p:nvSpPr>
        <p:spPr>
          <a:xfrm>
            <a:off x="118564" y="245311"/>
            <a:ext cx="11887200" cy="707886"/>
          </a:xfrm>
          <a:prstGeom prst="rect">
            <a:avLst/>
          </a:prstGeom>
        </p:spPr>
        <p:txBody>
          <a:bodyPr wrap="square">
            <a:spAutoFit/>
          </a:bodyPr>
          <a:lstStyle/>
          <a:p>
            <a:pPr algn="ctr"/>
            <a:r>
              <a:rPr lang="en-US" sz="4000" u="sng" dirty="0"/>
              <a:t>Approach Overview</a:t>
            </a:r>
          </a:p>
        </p:txBody>
      </p:sp>
      <p:sp>
        <p:nvSpPr>
          <p:cNvPr id="52" name="Rectangle 51">
            <a:extLst>
              <a:ext uri="{FF2B5EF4-FFF2-40B4-BE49-F238E27FC236}">
                <a16:creationId xmlns:a16="http://schemas.microsoft.com/office/drawing/2014/main" id="{40D38514-8DA1-F9C8-DB8E-422D75DD164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23EB8DEF-9441-3136-3B28-BA2F537CFF93}"/>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02606BDE-5877-7B3E-F786-733D3B2C0093}"/>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FEA64D5C-CC2C-45E2-4A99-C53CAD27BC8E}"/>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30EC97D7-64A6-DA60-28F3-D73446ECAAF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F1FA5685-5EB5-1091-36EF-42A3CEBBE832}"/>
              </a:ext>
            </a:extLst>
          </p:cNvPr>
          <p:cNvSpPr>
            <a:spLocks noGrp="1"/>
          </p:cNvSpPr>
          <p:nvPr>
            <p:ph idx="1"/>
          </p:nvPr>
        </p:nvSpPr>
        <p:spPr>
          <a:xfrm>
            <a:off x="304799" y="1143000"/>
            <a:ext cx="8153399" cy="609600"/>
          </a:xfrm>
        </p:spPr>
        <p:txBody>
          <a:bodyPr>
            <a:normAutofit/>
          </a:bodyPr>
          <a:lstStyle/>
          <a:p>
            <a:r>
              <a:rPr lang="en-GB" sz="2400" dirty="0"/>
              <a:t>Bias Score Distribution Across the Approaches – </a:t>
            </a:r>
            <a:r>
              <a:rPr lang="en-GB" sz="2400" dirty="0" err="1"/>
              <a:t>BoxPlot</a:t>
            </a:r>
            <a:endParaRPr lang="en-GB" sz="2400" dirty="0"/>
          </a:p>
          <a:p>
            <a:pPr marL="0" indent="0">
              <a:buNone/>
            </a:pPr>
            <a:endParaRPr lang="en-GB" sz="2400" dirty="0"/>
          </a:p>
          <a:p>
            <a:pPr marL="0" indent="0">
              <a:buNone/>
            </a:pPr>
            <a:endParaRPr lang="en-US" dirty="0"/>
          </a:p>
        </p:txBody>
      </p:sp>
      <p:pic>
        <p:nvPicPr>
          <p:cNvPr id="4" name="Picture 3" descr="C:\Users\amandie.ou\AppData\Local\Microsoft\Windows\INetCache\Content.MSO\9688DAA4.tmp">
            <a:extLst>
              <a:ext uri="{FF2B5EF4-FFF2-40B4-BE49-F238E27FC236}">
                <a16:creationId xmlns:a16="http://schemas.microsoft.com/office/drawing/2014/main" id="{B0415DE7-0FDF-566B-7499-D99312B73D2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774" y="1676399"/>
            <a:ext cx="7616826" cy="4206839"/>
          </a:xfrm>
          <a:prstGeom prst="rect">
            <a:avLst/>
          </a:prstGeom>
          <a:noFill/>
          <a:ln>
            <a:noFill/>
          </a:ln>
        </p:spPr>
      </p:pic>
      <p:sp>
        <p:nvSpPr>
          <p:cNvPr id="5" name="Content Placeholder 2">
            <a:extLst>
              <a:ext uri="{FF2B5EF4-FFF2-40B4-BE49-F238E27FC236}">
                <a16:creationId xmlns:a16="http://schemas.microsoft.com/office/drawing/2014/main" id="{AE932AEF-34AA-87CE-4058-CA0E8392A365}"/>
              </a:ext>
            </a:extLst>
          </p:cNvPr>
          <p:cNvSpPr txBox="1">
            <a:spLocks/>
          </p:cNvSpPr>
          <p:nvPr/>
        </p:nvSpPr>
        <p:spPr>
          <a:xfrm>
            <a:off x="8610600" y="1872512"/>
            <a:ext cx="3395164" cy="39408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t>Approaches 1, 3, 7, 8 and 9 </a:t>
            </a:r>
            <a:r>
              <a:rPr lang="en-GB" sz="1800" dirty="0"/>
              <a:t>show stable and consistent results with low bias variation.</a:t>
            </a:r>
          </a:p>
          <a:p>
            <a:r>
              <a:rPr lang="en-GB" sz="1800" b="1" dirty="0"/>
              <a:t>Approach 4 </a:t>
            </a:r>
            <a:r>
              <a:rPr lang="en-GB" sz="1800" dirty="0"/>
              <a:t>has high variance and many outliers, meaning it's sensitive to noise.</a:t>
            </a:r>
          </a:p>
          <a:p>
            <a:r>
              <a:rPr lang="en-GB" sz="1800" b="1" dirty="0"/>
              <a:t>Approaches 5 and 6 </a:t>
            </a:r>
            <a:r>
              <a:rPr lang="en-GB" sz="1800" dirty="0"/>
              <a:t>have moderate variation, showing that SMOTE and Ridge help balance flexibility and control.</a:t>
            </a:r>
          </a:p>
          <a:p>
            <a:pPr marL="0" indent="0">
              <a:buFont typeface="Arial" pitchFamily="34" charset="0"/>
              <a:buNone/>
            </a:pPr>
            <a:endParaRPr lang="en-US" dirty="0"/>
          </a:p>
        </p:txBody>
      </p:sp>
    </p:spTree>
    <p:extLst>
      <p:ext uri="{BB962C8B-B14F-4D97-AF65-F5344CB8AC3E}">
        <p14:creationId xmlns:p14="http://schemas.microsoft.com/office/powerpoint/2010/main" val="595859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69E75-4FAD-A489-6B80-4CF5DCF6176C}"/>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556BE4EC-8962-C49E-55AA-42566E61EBAF}"/>
              </a:ext>
            </a:extLst>
          </p:cNvPr>
          <p:cNvSpPr/>
          <p:nvPr/>
        </p:nvSpPr>
        <p:spPr>
          <a:xfrm>
            <a:off x="118564" y="245311"/>
            <a:ext cx="11887200" cy="707886"/>
          </a:xfrm>
          <a:prstGeom prst="rect">
            <a:avLst/>
          </a:prstGeom>
        </p:spPr>
        <p:txBody>
          <a:bodyPr wrap="square">
            <a:spAutoFit/>
          </a:bodyPr>
          <a:lstStyle/>
          <a:p>
            <a:pPr algn="ctr"/>
            <a:r>
              <a:rPr lang="en-US" sz="4000" u="sng" dirty="0"/>
              <a:t>Approach Overview</a:t>
            </a:r>
          </a:p>
        </p:txBody>
      </p:sp>
      <p:sp>
        <p:nvSpPr>
          <p:cNvPr id="52" name="Rectangle 51">
            <a:extLst>
              <a:ext uri="{FF2B5EF4-FFF2-40B4-BE49-F238E27FC236}">
                <a16:creationId xmlns:a16="http://schemas.microsoft.com/office/drawing/2014/main" id="{5964AB04-A96E-36FE-8A44-1CA3CBFBFDD6}"/>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CAFE0DD2-54C0-9602-92E6-EABFBA78B72C}"/>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C3E86C44-5929-1FC2-EFEC-397F356C14D3}"/>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FCF2BC17-3481-7235-F538-0340422401CA}"/>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1E6C249B-7C5B-E320-364B-84C20879050B}"/>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ECC3054C-6111-E857-43A4-2AB0D055F554}"/>
              </a:ext>
            </a:extLst>
          </p:cNvPr>
          <p:cNvSpPr>
            <a:spLocks noGrp="1"/>
          </p:cNvSpPr>
          <p:nvPr>
            <p:ph idx="1"/>
          </p:nvPr>
        </p:nvSpPr>
        <p:spPr>
          <a:xfrm>
            <a:off x="307975" y="1044714"/>
            <a:ext cx="12188825" cy="555486"/>
          </a:xfrm>
        </p:spPr>
        <p:txBody>
          <a:bodyPr>
            <a:normAutofit fontScale="92500"/>
          </a:bodyPr>
          <a:lstStyle/>
          <a:p>
            <a:r>
              <a:rPr lang="en-GB" sz="2400" dirty="0"/>
              <a:t>Bias Score Distribution Across the Approaches – KDE charts - how scores cluster across datasets</a:t>
            </a:r>
          </a:p>
          <a:p>
            <a:pPr marL="0" indent="0">
              <a:buNone/>
            </a:pPr>
            <a:endParaRPr lang="en-US" dirty="0"/>
          </a:p>
        </p:txBody>
      </p:sp>
      <p:sp>
        <p:nvSpPr>
          <p:cNvPr id="5" name="Content Placeholder 2">
            <a:extLst>
              <a:ext uri="{FF2B5EF4-FFF2-40B4-BE49-F238E27FC236}">
                <a16:creationId xmlns:a16="http://schemas.microsoft.com/office/drawing/2014/main" id="{9E1A5E06-4037-95B2-BEFC-4E44B6920146}"/>
              </a:ext>
            </a:extLst>
          </p:cNvPr>
          <p:cNvSpPr txBox="1">
            <a:spLocks/>
          </p:cNvSpPr>
          <p:nvPr/>
        </p:nvSpPr>
        <p:spPr>
          <a:xfrm>
            <a:off x="6416525" y="2497856"/>
            <a:ext cx="5839234" cy="305590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b="1" dirty="0"/>
              <a:t>Balanced Dataset </a:t>
            </a:r>
            <a:r>
              <a:rPr lang="en-GB" sz="1800" dirty="0"/>
              <a:t>shows fair and </a:t>
            </a:r>
            <a:r>
              <a:rPr lang="en-GB" sz="1800" dirty="0" err="1"/>
              <a:t>centered</a:t>
            </a:r>
            <a:r>
              <a:rPr lang="en-GB" sz="1800" dirty="0"/>
              <a:t> results across methods.</a:t>
            </a:r>
          </a:p>
          <a:p>
            <a:r>
              <a:rPr lang="en-GB" sz="1800" b="1" dirty="0"/>
              <a:t>Male/Female-Biased Datasets </a:t>
            </a:r>
            <a:r>
              <a:rPr lang="en-GB" sz="1800" dirty="0"/>
              <a:t>show clear shifts, proving methods can detect bias.</a:t>
            </a:r>
          </a:p>
          <a:p>
            <a:r>
              <a:rPr lang="en-GB" sz="1800" b="1" dirty="0"/>
              <a:t>Neutral Dataset </a:t>
            </a:r>
            <a:r>
              <a:rPr lang="en-GB" sz="1800" dirty="0"/>
              <a:t>has sharp peaks at zero, showing minimal bias.</a:t>
            </a:r>
          </a:p>
          <a:p>
            <a:r>
              <a:rPr lang="en-GB" sz="1800" b="1" dirty="0"/>
              <a:t>Extreme Bias Dataset </a:t>
            </a:r>
            <a:r>
              <a:rPr lang="en-GB" sz="1800" dirty="0"/>
              <a:t>shows wide curves with heavy tails, as expected.</a:t>
            </a:r>
          </a:p>
          <a:p>
            <a:r>
              <a:rPr lang="en-GB" sz="1800" b="1" dirty="0"/>
              <a:t>Original Dataset </a:t>
            </a:r>
            <a:r>
              <a:rPr lang="en-GB" sz="1800" dirty="0"/>
              <a:t>has varied results, reflecting real-world bias complexity.</a:t>
            </a:r>
            <a:endParaRPr lang="en-US" sz="1800" dirty="0"/>
          </a:p>
        </p:txBody>
      </p:sp>
      <p:pic>
        <p:nvPicPr>
          <p:cNvPr id="3" name="Picture 2" descr="C:\Users\amandie.ou\AppData\Local\Microsoft\Windows\INetCache\Content.MSO\1EE4AC52.tmp">
            <a:extLst>
              <a:ext uri="{FF2B5EF4-FFF2-40B4-BE49-F238E27FC236}">
                <a16:creationId xmlns:a16="http://schemas.microsoft.com/office/drawing/2014/main" id="{8E041C5E-93C3-A228-23D9-C469336592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558" y="1558745"/>
            <a:ext cx="6172200" cy="4934129"/>
          </a:xfrm>
          <a:prstGeom prst="rect">
            <a:avLst/>
          </a:prstGeom>
          <a:noFill/>
          <a:ln>
            <a:noFill/>
          </a:ln>
        </p:spPr>
      </p:pic>
    </p:spTree>
    <p:extLst>
      <p:ext uri="{BB962C8B-B14F-4D97-AF65-F5344CB8AC3E}">
        <p14:creationId xmlns:p14="http://schemas.microsoft.com/office/powerpoint/2010/main" val="3132986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9855F-A2C2-F18F-E5CD-A2E6593EF30A}"/>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0E32C641-9AED-0953-F8A9-06CD7DD185F1}"/>
              </a:ext>
            </a:extLst>
          </p:cNvPr>
          <p:cNvSpPr/>
          <p:nvPr/>
        </p:nvSpPr>
        <p:spPr>
          <a:xfrm>
            <a:off x="118564" y="245311"/>
            <a:ext cx="11887200" cy="1323439"/>
          </a:xfrm>
          <a:prstGeom prst="rect">
            <a:avLst/>
          </a:prstGeom>
        </p:spPr>
        <p:txBody>
          <a:bodyPr wrap="square">
            <a:spAutoFit/>
          </a:bodyPr>
          <a:lstStyle/>
          <a:p>
            <a:pPr algn="ctr"/>
            <a:r>
              <a:rPr lang="en-US" sz="4000" u="sng" dirty="0"/>
              <a:t>Validation - </a:t>
            </a:r>
            <a:r>
              <a:rPr lang="en-GB" sz="4000" u="sng" dirty="0"/>
              <a:t>Object Category Coverage</a:t>
            </a:r>
            <a:endParaRPr lang="en-US" sz="6000" u="sng" dirty="0"/>
          </a:p>
          <a:p>
            <a:pPr algn="ctr"/>
            <a:endParaRPr lang="en-US" sz="4000" u="sng" dirty="0"/>
          </a:p>
        </p:txBody>
      </p:sp>
      <p:sp>
        <p:nvSpPr>
          <p:cNvPr id="52" name="Rectangle 51">
            <a:extLst>
              <a:ext uri="{FF2B5EF4-FFF2-40B4-BE49-F238E27FC236}">
                <a16:creationId xmlns:a16="http://schemas.microsoft.com/office/drawing/2014/main" id="{F9DB545E-5936-D779-23F6-6682A79A40A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BB0310A2-97BD-3DA3-A41F-88843AB83D9B}"/>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D7C1B85D-C51B-A5BE-381E-EEE5597167DE}"/>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E4608A77-4B2E-D912-AAB1-9EF586352F91}"/>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8A836FD1-60F6-50DB-8BF5-1925B9767A7A}"/>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5C5B9A69-E010-803A-32A5-12C77B183429}"/>
              </a:ext>
            </a:extLst>
          </p:cNvPr>
          <p:cNvSpPr>
            <a:spLocks noGrp="1"/>
          </p:cNvSpPr>
          <p:nvPr>
            <p:ph idx="1"/>
          </p:nvPr>
        </p:nvSpPr>
        <p:spPr>
          <a:xfrm>
            <a:off x="304800" y="1143000"/>
            <a:ext cx="9906000" cy="609600"/>
          </a:xfrm>
        </p:spPr>
        <p:txBody>
          <a:bodyPr>
            <a:normAutofit/>
          </a:bodyPr>
          <a:lstStyle/>
          <a:p>
            <a:r>
              <a:rPr lang="en-GB" sz="2400" dirty="0"/>
              <a:t>Object Category Coverage</a:t>
            </a:r>
            <a:endParaRPr lang="en-US" dirty="0"/>
          </a:p>
        </p:txBody>
      </p:sp>
      <p:sp>
        <p:nvSpPr>
          <p:cNvPr id="4" name="Content Placeholder 2">
            <a:extLst>
              <a:ext uri="{FF2B5EF4-FFF2-40B4-BE49-F238E27FC236}">
                <a16:creationId xmlns:a16="http://schemas.microsoft.com/office/drawing/2014/main" id="{B620B01A-AAA8-9B0A-A1DB-29C2414E9C38}"/>
              </a:ext>
            </a:extLst>
          </p:cNvPr>
          <p:cNvSpPr txBox="1">
            <a:spLocks/>
          </p:cNvSpPr>
          <p:nvPr/>
        </p:nvSpPr>
        <p:spPr>
          <a:xfrm>
            <a:off x="581673" y="4724400"/>
            <a:ext cx="8714727" cy="137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t>Approaches 1, 3, 5–9 achieved 100% object class coverage.</a:t>
            </a:r>
          </a:p>
          <a:p>
            <a:r>
              <a:rPr lang="en-GB" sz="1800" dirty="0"/>
              <a:t>Approaches 2 &amp; 4 failed to score all object classes.</a:t>
            </a:r>
          </a:p>
          <a:p>
            <a:r>
              <a:rPr lang="en-GB" sz="1800" dirty="0"/>
              <a:t>High coverage = more reliable and fair bias detection across datasets</a:t>
            </a:r>
            <a:endParaRPr lang="en-US" sz="1800" dirty="0"/>
          </a:p>
        </p:txBody>
      </p:sp>
      <p:pic>
        <p:nvPicPr>
          <p:cNvPr id="3" name="Picture 2" descr="C:\Users\amandie.ou\AppData\Local\Microsoft\Windows\INetCache\Content.MSO\64834AEE.tmp">
            <a:extLst>
              <a:ext uri="{FF2B5EF4-FFF2-40B4-BE49-F238E27FC236}">
                <a16:creationId xmlns:a16="http://schemas.microsoft.com/office/drawing/2014/main" id="{B0473FA3-BEDD-AE36-AF83-1DA3672AD8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591" y="1744824"/>
            <a:ext cx="7540625" cy="2827734"/>
          </a:xfrm>
          <a:prstGeom prst="rect">
            <a:avLst/>
          </a:prstGeom>
          <a:noFill/>
          <a:ln>
            <a:noFill/>
          </a:ln>
        </p:spPr>
      </p:pic>
      <p:sp>
        <p:nvSpPr>
          <p:cNvPr id="6" name="Content Placeholder 2">
            <a:extLst>
              <a:ext uri="{FF2B5EF4-FFF2-40B4-BE49-F238E27FC236}">
                <a16:creationId xmlns:a16="http://schemas.microsoft.com/office/drawing/2014/main" id="{42368CEA-2937-080F-A779-CE80EAABE4F7}"/>
              </a:ext>
            </a:extLst>
          </p:cNvPr>
          <p:cNvSpPr txBox="1">
            <a:spLocks/>
          </p:cNvSpPr>
          <p:nvPr/>
        </p:nvSpPr>
        <p:spPr>
          <a:xfrm>
            <a:off x="8636995" y="1904442"/>
            <a:ext cx="3351663" cy="11172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t>Measured coverage – % of object categories with a computed bias score</a:t>
            </a:r>
            <a:endParaRPr lang="en-US" sz="1800" dirty="0"/>
          </a:p>
        </p:txBody>
      </p:sp>
    </p:spTree>
    <p:extLst>
      <p:ext uri="{BB962C8B-B14F-4D97-AF65-F5344CB8AC3E}">
        <p14:creationId xmlns:p14="http://schemas.microsoft.com/office/powerpoint/2010/main" val="3765305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CEDD4-A8EC-780C-C690-23638CCE5A1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97DE085-CA8F-0597-5832-A9AD3495CF83}"/>
              </a:ext>
            </a:extLst>
          </p:cNvPr>
          <p:cNvSpPr/>
          <p:nvPr/>
        </p:nvSpPr>
        <p:spPr>
          <a:xfrm>
            <a:off x="118564" y="245311"/>
            <a:ext cx="11887200" cy="1323439"/>
          </a:xfrm>
          <a:prstGeom prst="rect">
            <a:avLst/>
          </a:prstGeom>
        </p:spPr>
        <p:txBody>
          <a:bodyPr wrap="square">
            <a:spAutoFit/>
          </a:bodyPr>
          <a:lstStyle/>
          <a:p>
            <a:pPr algn="ctr"/>
            <a:r>
              <a:rPr lang="en-US" sz="4000" u="sng" dirty="0"/>
              <a:t>Validation - </a:t>
            </a:r>
            <a:r>
              <a:rPr lang="en-GB" sz="4000" u="sng" dirty="0"/>
              <a:t>Correlation Analysis - Pearson</a:t>
            </a:r>
            <a:endParaRPr lang="en-US" sz="6000" u="sng" dirty="0"/>
          </a:p>
          <a:p>
            <a:pPr algn="ctr"/>
            <a:endParaRPr lang="en-US" sz="4000" u="sng" dirty="0"/>
          </a:p>
        </p:txBody>
      </p:sp>
      <p:sp>
        <p:nvSpPr>
          <p:cNvPr id="52" name="Rectangle 51">
            <a:extLst>
              <a:ext uri="{FF2B5EF4-FFF2-40B4-BE49-F238E27FC236}">
                <a16:creationId xmlns:a16="http://schemas.microsoft.com/office/drawing/2014/main" id="{F37DBBA2-C619-3A90-F2E3-1C3D7EA72C5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10EF844C-29CB-B3F9-51EA-BD7681DE3964}"/>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B75312B3-D46D-A0F0-A427-5AFA5636A176}"/>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13135C32-3F37-5FA6-3E6E-3C1D6C1993A4}"/>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954C0CD7-74EC-5798-92F0-BA88B815B94D}"/>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Content Placeholder 2">
            <a:extLst>
              <a:ext uri="{FF2B5EF4-FFF2-40B4-BE49-F238E27FC236}">
                <a16:creationId xmlns:a16="http://schemas.microsoft.com/office/drawing/2014/main" id="{F939D5EE-7637-56D7-7B66-8480FC3EE33E}"/>
              </a:ext>
            </a:extLst>
          </p:cNvPr>
          <p:cNvSpPr txBox="1">
            <a:spLocks/>
          </p:cNvSpPr>
          <p:nvPr/>
        </p:nvSpPr>
        <p:spPr>
          <a:xfrm>
            <a:off x="6499404" y="3538343"/>
            <a:ext cx="5060302" cy="2155128"/>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t>Approaches 1, 3, 7, 8, and 9 → Highly consistent (correlation ≥ 0.97)</a:t>
            </a:r>
          </a:p>
          <a:p>
            <a:r>
              <a:rPr lang="en-GB" sz="1800" dirty="0"/>
              <a:t>Approach 2 &amp; 4 → Low or negative correlation, indicating instability or divergence</a:t>
            </a:r>
          </a:p>
          <a:p>
            <a:r>
              <a:rPr lang="en-GB" sz="1800" dirty="0"/>
              <a:t>High correlation = robust &amp; aligned methods</a:t>
            </a:r>
          </a:p>
          <a:p>
            <a:r>
              <a:rPr lang="en-GB" sz="1800" dirty="0"/>
              <a:t>Low correlation = less agreement with other approaches</a:t>
            </a:r>
            <a:endParaRPr lang="en-US" sz="1800" dirty="0"/>
          </a:p>
        </p:txBody>
      </p:sp>
      <p:sp>
        <p:nvSpPr>
          <p:cNvPr id="6" name="Content Placeholder 2">
            <a:extLst>
              <a:ext uri="{FF2B5EF4-FFF2-40B4-BE49-F238E27FC236}">
                <a16:creationId xmlns:a16="http://schemas.microsoft.com/office/drawing/2014/main" id="{77BC81DF-0503-9B76-16B8-7E0A7A93398A}"/>
              </a:ext>
            </a:extLst>
          </p:cNvPr>
          <p:cNvSpPr txBox="1">
            <a:spLocks/>
          </p:cNvSpPr>
          <p:nvPr/>
        </p:nvSpPr>
        <p:spPr>
          <a:xfrm>
            <a:off x="7213742" y="1588371"/>
            <a:ext cx="4673458" cy="11929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a:t>Measured Pearson correlation between bias scores from each approach to assess similarity.</a:t>
            </a:r>
            <a:endParaRPr lang="en-US" sz="1800" dirty="0"/>
          </a:p>
        </p:txBody>
      </p:sp>
      <p:pic>
        <p:nvPicPr>
          <p:cNvPr id="3" name="Picture 2" descr="C:\Users\amandie.ou\AppData\Local\Microsoft\Windows\INetCache\Content.MSO\F613001A.tmp">
            <a:extLst>
              <a:ext uri="{FF2B5EF4-FFF2-40B4-BE49-F238E27FC236}">
                <a16:creationId xmlns:a16="http://schemas.microsoft.com/office/drawing/2014/main" id="{63CFEEDC-A8D7-27BE-925C-4D18AB3D2E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75" y="1642934"/>
            <a:ext cx="5280074" cy="4224465"/>
          </a:xfrm>
          <a:prstGeom prst="rect">
            <a:avLst/>
          </a:prstGeom>
          <a:noFill/>
          <a:ln>
            <a:noFill/>
          </a:ln>
        </p:spPr>
      </p:pic>
    </p:spTree>
    <p:extLst>
      <p:ext uri="{BB962C8B-B14F-4D97-AF65-F5344CB8AC3E}">
        <p14:creationId xmlns:p14="http://schemas.microsoft.com/office/powerpoint/2010/main" val="2120789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4AD63-CAAE-CE9A-171F-C7DFB2C54F34}"/>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701BF6D-F59D-6C74-C2DC-E8648991181D}"/>
              </a:ext>
            </a:extLst>
          </p:cNvPr>
          <p:cNvSpPr/>
          <p:nvPr/>
        </p:nvSpPr>
        <p:spPr>
          <a:xfrm>
            <a:off x="118564" y="245311"/>
            <a:ext cx="11887200" cy="1323439"/>
          </a:xfrm>
          <a:prstGeom prst="rect">
            <a:avLst/>
          </a:prstGeom>
        </p:spPr>
        <p:txBody>
          <a:bodyPr wrap="square">
            <a:spAutoFit/>
          </a:bodyPr>
          <a:lstStyle/>
          <a:p>
            <a:pPr algn="ctr"/>
            <a:r>
              <a:rPr lang="en-US" sz="4000" u="sng" dirty="0"/>
              <a:t>Validation - </a:t>
            </a:r>
            <a:r>
              <a:rPr lang="en-GB" sz="4000" u="sng" dirty="0"/>
              <a:t>Divergence Analysis</a:t>
            </a:r>
            <a:endParaRPr lang="en-US" sz="6000" u="sng" dirty="0"/>
          </a:p>
          <a:p>
            <a:pPr algn="ctr"/>
            <a:endParaRPr lang="en-US" sz="4000" u="sng" dirty="0"/>
          </a:p>
        </p:txBody>
      </p:sp>
      <p:sp>
        <p:nvSpPr>
          <p:cNvPr id="52" name="Rectangle 51">
            <a:extLst>
              <a:ext uri="{FF2B5EF4-FFF2-40B4-BE49-F238E27FC236}">
                <a16:creationId xmlns:a16="http://schemas.microsoft.com/office/drawing/2014/main" id="{95B000BE-9BB6-FB69-4A2A-9023AAD6B2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A00BE46A-42B4-70ED-F59D-9D4086581B8B}"/>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C9CADB5B-865E-BD17-23C4-EB0F141BB36C}"/>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2C58CB44-5698-31E7-23C4-AA5C7AAD1A75}"/>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A6AA553F-DDF5-5CEE-AE8F-BD65688EFDD9}"/>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Content Placeholder 2">
            <a:extLst>
              <a:ext uri="{FF2B5EF4-FFF2-40B4-BE49-F238E27FC236}">
                <a16:creationId xmlns:a16="http://schemas.microsoft.com/office/drawing/2014/main" id="{878E7595-6F79-00B4-3DD1-7B8E05701A85}"/>
              </a:ext>
            </a:extLst>
          </p:cNvPr>
          <p:cNvSpPr txBox="1">
            <a:spLocks/>
          </p:cNvSpPr>
          <p:nvPr/>
        </p:nvSpPr>
        <p:spPr>
          <a:xfrm>
            <a:off x="765174" y="4800600"/>
            <a:ext cx="10360025" cy="137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t>Approach 4 shows extreme and inconsistent scores.</a:t>
            </a:r>
          </a:p>
          <a:p>
            <a:r>
              <a:rPr lang="en-GB" sz="1800" dirty="0"/>
              <a:t>Other approaches (e.g., 1, 3, 9) stay near neutral, indicating stability.</a:t>
            </a:r>
          </a:p>
          <a:p>
            <a:r>
              <a:rPr lang="en-GB" sz="1800" dirty="0"/>
              <a:t>Confirms Approach 4's over-sensitivity and reduced reliability for certain object classes</a:t>
            </a:r>
            <a:endParaRPr lang="en-US" sz="1800" dirty="0"/>
          </a:p>
        </p:txBody>
      </p:sp>
      <p:sp>
        <p:nvSpPr>
          <p:cNvPr id="6" name="Content Placeholder 2">
            <a:extLst>
              <a:ext uri="{FF2B5EF4-FFF2-40B4-BE49-F238E27FC236}">
                <a16:creationId xmlns:a16="http://schemas.microsoft.com/office/drawing/2014/main" id="{4B845DE7-189B-676C-0628-AF0CF8195CE0}"/>
              </a:ext>
            </a:extLst>
          </p:cNvPr>
          <p:cNvSpPr txBox="1">
            <a:spLocks/>
          </p:cNvSpPr>
          <p:nvPr/>
        </p:nvSpPr>
        <p:spPr>
          <a:xfrm>
            <a:off x="7924800" y="1752600"/>
            <a:ext cx="3962400" cy="10287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a:t>Compared how differently each method scored the same objects.</a:t>
            </a:r>
            <a:endParaRPr lang="en-US" sz="1800" dirty="0"/>
          </a:p>
        </p:txBody>
      </p:sp>
      <p:pic>
        <p:nvPicPr>
          <p:cNvPr id="5" name="Picture 4" descr="C:\Users\amandie.ou\AppData\Local\Microsoft\Windows\INetCache\Content.MSO\4D30B404.tmp">
            <a:extLst>
              <a:ext uri="{FF2B5EF4-FFF2-40B4-BE49-F238E27FC236}">
                <a16:creationId xmlns:a16="http://schemas.microsoft.com/office/drawing/2014/main" id="{D884173A-2D08-C878-F3BC-4B323B05BB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74" y="1588371"/>
            <a:ext cx="6940232" cy="2974385"/>
          </a:xfrm>
          <a:prstGeom prst="rect">
            <a:avLst/>
          </a:prstGeom>
          <a:noFill/>
          <a:ln>
            <a:noFill/>
          </a:ln>
        </p:spPr>
      </p:pic>
      <p:sp>
        <p:nvSpPr>
          <p:cNvPr id="8" name="Content Placeholder 7">
            <a:extLst>
              <a:ext uri="{FF2B5EF4-FFF2-40B4-BE49-F238E27FC236}">
                <a16:creationId xmlns:a16="http://schemas.microsoft.com/office/drawing/2014/main" id="{069A0C3F-6119-C3F0-A01F-81F5DD5BE6B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96709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34CB3-9066-8F75-FDD4-736490EDE619}"/>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1A4B54C-9026-A28F-7E41-2A3AB03BBFE5}"/>
              </a:ext>
            </a:extLst>
          </p:cNvPr>
          <p:cNvSpPr/>
          <p:nvPr/>
        </p:nvSpPr>
        <p:spPr>
          <a:xfrm>
            <a:off x="118564" y="245311"/>
            <a:ext cx="11887200" cy="707886"/>
          </a:xfrm>
          <a:prstGeom prst="rect">
            <a:avLst/>
          </a:prstGeom>
        </p:spPr>
        <p:txBody>
          <a:bodyPr wrap="square">
            <a:spAutoFit/>
          </a:bodyPr>
          <a:lstStyle/>
          <a:p>
            <a:pPr algn="ctr"/>
            <a:r>
              <a:rPr lang="en-US" sz="4000" u="sng" dirty="0"/>
              <a:t>Real World Validation</a:t>
            </a:r>
          </a:p>
        </p:txBody>
      </p:sp>
      <p:sp>
        <p:nvSpPr>
          <p:cNvPr id="52" name="Rectangle 51">
            <a:extLst>
              <a:ext uri="{FF2B5EF4-FFF2-40B4-BE49-F238E27FC236}">
                <a16:creationId xmlns:a16="http://schemas.microsoft.com/office/drawing/2014/main" id="{F4485BBD-0790-EF52-6234-5FE6EFAD78C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0ECDA272-E60A-4B49-B890-2F5A551491D1}"/>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68BE2D4B-D2A3-630B-0527-136C22DE2A11}"/>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20691600-9F16-CC50-D4B3-65BF7749F8D1}"/>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B0B392C4-481E-88D3-D6A5-D6784065EF0D}"/>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700BBC61-0A0D-3D2B-C97B-BDFE77A02A77}"/>
              </a:ext>
            </a:extLst>
          </p:cNvPr>
          <p:cNvSpPr>
            <a:spLocks noGrp="1"/>
          </p:cNvSpPr>
          <p:nvPr>
            <p:ph idx="1"/>
          </p:nvPr>
        </p:nvSpPr>
        <p:spPr>
          <a:xfrm>
            <a:off x="304800" y="1143000"/>
            <a:ext cx="9906000" cy="609600"/>
          </a:xfrm>
        </p:spPr>
        <p:txBody>
          <a:bodyPr>
            <a:normAutofit/>
          </a:bodyPr>
          <a:lstStyle/>
          <a:p>
            <a:r>
              <a:rPr lang="en-GB" sz="2400" dirty="0"/>
              <a:t>Alignment with Real-World Model Misclassifications</a:t>
            </a:r>
          </a:p>
          <a:p>
            <a:pPr marL="0" indent="0">
              <a:buNone/>
            </a:pPr>
            <a:endParaRPr lang="en-US" dirty="0"/>
          </a:p>
        </p:txBody>
      </p:sp>
      <p:sp>
        <p:nvSpPr>
          <p:cNvPr id="4" name="Content Placeholder 2">
            <a:extLst>
              <a:ext uri="{FF2B5EF4-FFF2-40B4-BE49-F238E27FC236}">
                <a16:creationId xmlns:a16="http://schemas.microsoft.com/office/drawing/2014/main" id="{0FACA6EE-149A-A45E-96D3-D67378DD4829}"/>
              </a:ext>
            </a:extLst>
          </p:cNvPr>
          <p:cNvSpPr txBox="1">
            <a:spLocks/>
          </p:cNvSpPr>
          <p:nvPr/>
        </p:nvSpPr>
        <p:spPr>
          <a:xfrm>
            <a:off x="9217896" y="1616107"/>
            <a:ext cx="3025044" cy="261333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dirty="0"/>
              <a:t>Compared bias scores with gender misclassification trends from full-image predictions</a:t>
            </a:r>
          </a:p>
          <a:p>
            <a:r>
              <a:rPr lang="en-GB" sz="1600" dirty="0"/>
              <a:t>Approaches 9, 8, and 3 showed the strongest alignment.</a:t>
            </a:r>
          </a:p>
          <a:p>
            <a:r>
              <a:rPr lang="en-GB" sz="1600" dirty="0"/>
              <a:t>Confirms these scores reflect real-world prediction bias, not just theoretical measures.</a:t>
            </a:r>
            <a:endParaRPr lang="en-US" sz="1600" dirty="0"/>
          </a:p>
        </p:txBody>
      </p:sp>
      <p:pic>
        <p:nvPicPr>
          <p:cNvPr id="1026" name="Picture 2">
            <a:extLst>
              <a:ext uri="{FF2B5EF4-FFF2-40B4-BE49-F238E27FC236}">
                <a16:creationId xmlns:a16="http://schemas.microsoft.com/office/drawing/2014/main" id="{2A8AD7C2-158E-E3A6-F059-C2E87E5E7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1707126"/>
            <a:ext cx="5381344" cy="27185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E63FBA7-8767-F925-00AB-A1523D326C73}"/>
              </a:ext>
            </a:extLst>
          </p:cNvPr>
          <p:cNvPicPr>
            <a:picLocks noChangeAspect="1"/>
          </p:cNvPicPr>
          <p:nvPr/>
        </p:nvPicPr>
        <p:blipFill>
          <a:blip r:embed="rId3"/>
          <a:stretch>
            <a:fillRect/>
          </a:stretch>
        </p:blipFill>
        <p:spPr>
          <a:xfrm>
            <a:off x="8458200" y="4876800"/>
            <a:ext cx="2819400" cy="1406668"/>
          </a:xfrm>
          <a:prstGeom prst="rect">
            <a:avLst/>
          </a:prstGeom>
        </p:spPr>
      </p:pic>
      <p:pic>
        <p:nvPicPr>
          <p:cNvPr id="5" name="Picture 4">
            <a:extLst>
              <a:ext uri="{FF2B5EF4-FFF2-40B4-BE49-F238E27FC236}">
                <a16:creationId xmlns:a16="http://schemas.microsoft.com/office/drawing/2014/main" id="{F5DD1730-4EEE-9FF0-EBE5-42E5B76D60DB}"/>
              </a:ext>
            </a:extLst>
          </p:cNvPr>
          <p:cNvPicPr>
            <a:picLocks noChangeAspect="1"/>
          </p:cNvPicPr>
          <p:nvPr/>
        </p:nvPicPr>
        <p:blipFill>
          <a:blip r:embed="rId4"/>
          <a:stretch>
            <a:fillRect/>
          </a:stretch>
        </p:blipFill>
        <p:spPr>
          <a:xfrm>
            <a:off x="6019800" y="2323851"/>
            <a:ext cx="3260107" cy="2222042"/>
          </a:xfrm>
          <a:prstGeom prst="rect">
            <a:avLst/>
          </a:prstGeom>
        </p:spPr>
      </p:pic>
      <p:pic>
        <p:nvPicPr>
          <p:cNvPr id="6" name="Picture 5">
            <a:extLst>
              <a:ext uri="{FF2B5EF4-FFF2-40B4-BE49-F238E27FC236}">
                <a16:creationId xmlns:a16="http://schemas.microsoft.com/office/drawing/2014/main" id="{21D7C3C3-3E7E-C7E8-34F3-2772E88D81CD}"/>
              </a:ext>
            </a:extLst>
          </p:cNvPr>
          <p:cNvPicPr>
            <a:picLocks noChangeAspect="1"/>
          </p:cNvPicPr>
          <p:nvPr/>
        </p:nvPicPr>
        <p:blipFill>
          <a:blip r:embed="rId5"/>
          <a:stretch>
            <a:fillRect/>
          </a:stretch>
        </p:blipFill>
        <p:spPr>
          <a:xfrm>
            <a:off x="838200" y="4980731"/>
            <a:ext cx="7194811" cy="1302737"/>
          </a:xfrm>
          <a:prstGeom prst="rect">
            <a:avLst/>
          </a:prstGeom>
        </p:spPr>
      </p:pic>
      <p:sp>
        <p:nvSpPr>
          <p:cNvPr id="9" name="Content Placeholder 2">
            <a:extLst>
              <a:ext uri="{FF2B5EF4-FFF2-40B4-BE49-F238E27FC236}">
                <a16:creationId xmlns:a16="http://schemas.microsoft.com/office/drawing/2014/main" id="{F9742F10-C10D-8604-57FB-87457E899586}"/>
              </a:ext>
            </a:extLst>
          </p:cNvPr>
          <p:cNvSpPr txBox="1">
            <a:spLocks/>
          </p:cNvSpPr>
          <p:nvPr/>
        </p:nvSpPr>
        <p:spPr>
          <a:xfrm>
            <a:off x="765175" y="4740890"/>
            <a:ext cx="7890523" cy="27182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t>male_pred_female_objects_merged_with_bias_updated.csv</a:t>
            </a:r>
            <a:endParaRPr lang="en-US" dirty="0"/>
          </a:p>
        </p:txBody>
      </p:sp>
    </p:spTree>
    <p:extLst>
      <p:ext uri="{BB962C8B-B14F-4D97-AF65-F5344CB8AC3E}">
        <p14:creationId xmlns:p14="http://schemas.microsoft.com/office/powerpoint/2010/main" val="164635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79B01-6869-4979-ADC9-18D9486D0A9E}"/>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How does the </a:t>
            </a:r>
            <a:r>
              <a:rPr lang="en-US" dirty="0" err="1">
                <a:latin typeface="Times New Roman" panose="02020603050405020304" pitchFamily="18" charset="0"/>
                <a:cs typeface="Times New Roman" panose="02020603050405020304" pitchFamily="18" charset="0"/>
              </a:rPr>
              <a:t>ResAI</a:t>
            </a:r>
            <a:r>
              <a:rPr lang="en-US" dirty="0">
                <a:latin typeface="Times New Roman" panose="02020603050405020304" pitchFamily="18" charset="0"/>
                <a:cs typeface="Times New Roman" panose="02020603050405020304" pitchFamily="18" charset="0"/>
              </a:rPr>
              <a:t> Toolkit revolutionize AI bias detection?</a:t>
            </a:r>
          </a:p>
        </p:txBody>
      </p:sp>
      <p:pic>
        <p:nvPicPr>
          <p:cNvPr id="7" name="Picture 6" descr="A diagram of components&#10;&#10;AI-generated content may be incorrect.">
            <a:extLst>
              <a:ext uri="{FF2B5EF4-FFF2-40B4-BE49-F238E27FC236}">
                <a16:creationId xmlns:a16="http://schemas.microsoft.com/office/drawing/2014/main" id="{424FDE7B-6CC5-4522-C01B-FE93133C7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295400"/>
            <a:ext cx="9677400" cy="5118652"/>
          </a:xfrm>
          <a:prstGeom prst="rect">
            <a:avLst/>
          </a:prstGeom>
        </p:spPr>
      </p:pic>
    </p:spTree>
    <p:extLst>
      <p:ext uri="{BB962C8B-B14F-4D97-AF65-F5344CB8AC3E}">
        <p14:creationId xmlns:p14="http://schemas.microsoft.com/office/powerpoint/2010/main" val="1797144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E06E-9B5E-5A25-B316-42915C8FB49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B8161932-51FC-D725-3F89-6363D9F2B73E}"/>
              </a:ext>
            </a:extLst>
          </p:cNvPr>
          <p:cNvSpPr/>
          <p:nvPr/>
        </p:nvSpPr>
        <p:spPr>
          <a:xfrm>
            <a:off x="118564" y="245311"/>
            <a:ext cx="11887200" cy="707886"/>
          </a:xfrm>
          <a:prstGeom prst="rect">
            <a:avLst/>
          </a:prstGeom>
        </p:spPr>
        <p:txBody>
          <a:bodyPr wrap="square">
            <a:spAutoFit/>
          </a:bodyPr>
          <a:lstStyle/>
          <a:p>
            <a:pPr algn="ctr"/>
            <a:r>
              <a:rPr lang="en-US" sz="4000" u="sng" dirty="0"/>
              <a:t>Real World Validation</a:t>
            </a:r>
          </a:p>
        </p:txBody>
      </p:sp>
      <p:sp>
        <p:nvSpPr>
          <p:cNvPr id="52" name="Rectangle 51">
            <a:extLst>
              <a:ext uri="{FF2B5EF4-FFF2-40B4-BE49-F238E27FC236}">
                <a16:creationId xmlns:a16="http://schemas.microsoft.com/office/drawing/2014/main" id="{43FAC395-3D5F-68A8-3310-18BD10AF508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45A85944-DC6B-6FFB-0311-D49D4268C69D}"/>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6EFF9BA4-E81C-59B8-419E-961412D13A70}"/>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B1786EC4-9C41-74D4-A314-6CDDDA024EFF}"/>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07DE9FDF-9631-446F-F932-908C6FD60374}"/>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43578805-8A70-D8F1-A28C-E35B50EC5301}"/>
              </a:ext>
            </a:extLst>
          </p:cNvPr>
          <p:cNvSpPr>
            <a:spLocks noGrp="1"/>
          </p:cNvSpPr>
          <p:nvPr>
            <p:ph idx="1"/>
          </p:nvPr>
        </p:nvSpPr>
        <p:spPr>
          <a:xfrm>
            <a:off x="304800" y="1143000"/>
            <a:ext cx="9906000" cy="609600"/>
          </a:xfrm>
        </p:spPr>
        <p:txBody>
          <a:bodyPr>
            <a:normAutofit/>
          </a:bodyPr>
          <a:lstStyle/>
          <a:p>
            <a:r>
              <a:rPr lang="en-GB" sz="2400" dirty="0"/>
              <a:t>Ground Truth Benchmarking with Synthetic Bias Injection</a:t>
            </a:r>
            <a:endParaRPr lang="en-US" dirty="0"/>
          </a:p>
        </p:txBody>
      </p:sp>
      <p:sp>
        <p:nvSpPr>
          <p:cNvPr id="4" name="Content Placeholder 2">
            <a:extLst>
              <a:ext uri="{FF2B5EF4-FFF2-40B4-BE49-F238E27FC236}">
                <a16:creationId xmlns:a16="http://schemas.microsoft.com/office/drawing/2014/main" id="{6EA47176-A940-4180-EFB9-159E721FFC18}"/>
              </a:ext>
            </a:extLst>
          </p:cNvPr>
          <p:cNvSpPr txBox="1">
            <a:spLocks/>
          </p:cNvSpPr>
          <p:nvPr/>
        </p:nvSpPr>
        <p:spPr>
          <a:xfrm>
            <a:off x="423053" y="5351106"/>
            <a:ext cx="10363200" cy="5814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t>Validate whether the UBM metric can detect artificial gender Bias.</a:t>
            </a:r>
            <a:endParaRPr lang="en-US" sz="1800" dirty="0"/>
          </a:p>
        </p:txBody>
      </p:sp>
      <p:sp>
        <p:nvSpPr>
          <p:cNvPr id="6" name="Content Placeholder 2">
            <a:extLst>
              <a:ext uri="{FF2B5EF4-FFF2-40B4-BE49-F238E27FC236}">
                <a16:creationId xmlns:a16="http://schemas.microsoft.com/office/drawing/2014/main" id="{C8BCFC4D-95AC-DCC2-9CB3-AA5A3071A419}"/>
              </a:ext>
            </a:extLst>
          </p:cNvPr>
          <p:cNvSpPr txBox="1">
            <a:spLocks/>
          </p:cNvSpPr>
          <p:nvPr/>
        </p:nvSpPr>
        <p:spPr>
          <a:xfrm>
            <a:off x="7831870" y="2286000"/>
            <a:ext cx="4191000" cy="2514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a:t>Created a synthetic dataset with intentionally skewed gender labels.</a:t>
            </a:r>
          </a:p>
          <a:p>
            <a:pPr marL="0" indent="0">
              <a:buNone/>
            </a:pPr>
            <a:r>
              <a:rPr lang="en-GB" sz="1800" dirty="0"/>
              <a:t>Target objects:</a:t>
            </a:r>
          </a:p>
          <a:p>
            <a:r>
              <a:rPr lang="en-GB" sz="1800" dirty="0"/>
              <a:t>Male-biased: skateboard, sports ball, bicycle</a:t>
            </a:r>
          </a:p>
          <a:p>
            <a:r>
              <a:rPr lang="en-GB" sz="1800" dirty="0"/>
              <a:t>Female-biased: handbag, umbrella</a:t>
            </a:r>
            <a:endParaRPr lang="en-US" sz="1800" dirty="0"/>
          </a:p>
        </p:txBody>
      </p:sp>
      <p:pic>
        <p:nvPicPr>
          <p:cNvPr id="1028" name="Picture 4">
            <a:extLst>
              <a:ext uri="{FF2B5EF4-FFF2-40B4-BE49-F238E27FC236}">
                <a16:creationId xmlns:a16="http://schemas.microsoft.com/office/drawing/2014/main" id="{82A570EA-7D6F-59E4-4F8E-4E7AEEB04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53" y="1639258"/>
            <a:ext cx="7224712" cy="3579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818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425C0-220F-44B0-8049-9260C4004ECB}"/>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6C33259E-38D4-4A8E-71BE-C5CDAE748313}"/>
              </a:ext>
            </a:extLst>
          </p:cNvPr>
          <p:cNvSpPr/>
          <p:nvPr/>
        </p:nvSpPr>
        <p:spPr>
          <a:xfrm>
            <a:off x="118564" y="245311"/>
            <a:ext cx="11887200" cy="707886"/>
          </a:xfrm>
          <a:prstGeom prst="rect">
            <a:avLst/>
          </a:prstGeom>
        </p:spPr>
        <p:txBody>
          <a:bodyPr wrap="square">
            <a:spAutoFit/>
          </a:bodyPr>
          <a:lstStyle/>
          <a:p>
            <a:pPr algn="ctr"/>
            <a:r>
              <a:rPr lang="en-US" sz="4000" u="sng" dirty="0"/>
              <a:t>Real World Validation</a:t>
            </a:r>
          </a:p>
        </p:txBody>
      </p:sp>
      <p:sp>
        <p:nvSpPr>
          <p:cNvPr id="52" name="Rectangle 51">
            <a:extLst>
              <a:ext uri="{FF2B5EF4-FFF2-40B4-BE49-F238E27FC236}">
                <a16:creationId xmlns:a16="http://schemas.microsoft.com/office/drawing/2014/main" id="{1F09C069-F9E9-742C-AF09-C0D72FAE286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C1BAE876-F582-0077-13BA-A15252FA5572}"/>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BA61D895-639E-2010-5FC5-130EF08C3AE9}"/>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92C6C708-49DB-6A9C-649F-4AC283B39E4D}"/>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EC067ABF-A465-D1BA-5651-210E424C3F2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A9C9835A-0D57-7AA9-EF0D-33FB38B4CA26}"/>
              </a:ext>
            </a:extLst>
          </p:cNvPr>
          <p:cNvSpPr>
            <a:spLocks noGrp="1"/>
          </p:cNvSpPr>
          <p:nvPr>
            <p:ph idx="1"/>
          </p:nvPr>
        </p:nvSpPr>
        <p:spPr>
          <a:xfrm>
            <a:off x="304800" y="1142999"/>
            <a:ext cx="11811000" cy="799403"/>
          </a:xfrm>
        </p:spPr>
        <p:txBody>
          <a:bodyPr>
            <a:noAutofit/>
          </a:bodyPr>
          <a:lstStyle/>
          <a:p>
            <a:r>
              <a:rPr lang="en-GB" sz="2400" dirty="0"/>
              <a:t>Dataset Preparation for Approach Behaviour Analysis to </a:t>
            </a:r>
            <a:r>
              <a:rPr lang="en-GB" sz="2400" dirty="0" err="1"/>
              <a:t>Analyze</a:t>
            </a:r>
            <a:r>
              <a:rPr lang="en-GB" sz="2400" dirty="0"/>
              <a:t> how contextual object bias shapes model predictions.</a:t>
            </a:r>
            <a:endParaRPr lang="en-US" sz="2400" dirty="0"/>
          </a:p>
        </p:txBody>
      </p:sp>
      <p:sp>
        <p:nvSpPr>
          <p:cNvPr id="4" name="Content Placeholder 2">
            <a:extLst>
              <a:ext uri="{FF2B5EF4-FFF2-40B4-BE49-F238E27FC236}">
                <a16:creationId xmlns:a16="http://schemas.microsoft.com/office/drawing/2014/main" id="{A2851BB5-CDB4-C159-258E-31E8A0D9466D}"/>
              </a:ext>
            </a:extLst>
          </p:cNvPr>
          <p:cNvSpPr txBox="1">
            <a:spLocks/>
          </p:cNvSpPr>
          <p:nvPr/>
        </p:nvSpPr>
        <p:spPr>
          <a:xfrm>
            <a:off x="612775" y="4512371"/>
            <a:ext cx="10639006" cy="198259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t>Extracted prominent person and contextual objects using metadata + UBM scores.</a:t>
            </a:r>
          </a:p>
          <a:p>
            <a:r>
              <a:rPr lang="en-GB" sz="1800" dirty="0"/>
              <a:t>Built three datasets:</a:t>
            </a:r>
          </a:p>
          <a:p>
            <a:pPr marL="685800" lvl="1"/>
            <a:r>
              <a:rPr lang="en-GB" sz="1400" dirty="0"/>
              <a:t>Neutral: Only neutral objects (UBM ≈ 0)</a:t>
            </a:r>
          </a:p>
          <a:p>
            <a:pPr marL="685800" lvl="1"/>
            <a:r>
              <a:rPr lang="en-GB" sz="1400" dirty="0"/>
              <a:t>Male-Biased: Objects with UBM &gt; 0.1</a:t>
            </a:r>
          </a:p>
          <a:p>
            <a:pPr marL="685800" lvl="1"/>
            <a:r>
              <a:rPr lang="en-GB" sz="1400" dirty="0"/>
              <a:t>Female-Biased: Objects with UBM &lt; –0.1</a:t>
            </a:r>
          </a:p>
          <a:p>
            <a:r>
              <a:rPr lang="en-GB" sz="1800" dirty="0"/>
              <a:t>Ensured gender balance across all datasets.</a:t>
            </a:r>
            <a:br>
              <a:rPr lang="en-GB" sz="1800" dirty="0"/>
            </a:br>
            <a:endParaRPr lang="en-US" sz="1800" dirty="0"/>
          </a:p>
        </p:txBody>
      </p:sp>
      <p:pic>
        <p:nvPicPr>
          <p:cNvPr id="5" name="Picture 4">
            <a:extLst>
              <a:ext uri="{FF2B5EF4-FFF2-40B4-BE49-F238E27FC236}">
                <a16:creationId xmlns:a16="http://schemas.microsoft.com/office/drawing/2014/main" id="{E9723641-8395-909A-6384-7C8FC947F73E}"/>
              </a:ext>
            </a:extLst>
          </p:cNvPr>
          <p:cNvPicPr>
            <a:picLocks noChangeAspect="1"/>
          </p:cNvPicPr>
          <p:nvPr/>
        </p:nvPicPr>
        <p:blipFill>
          <a:blip r:embed="rId2"/>
          <a:stretch>
            <a:fillRect/>
          </a:stretch>
        </p:blipFill>
        <p:spPr>
          <a:xfrm>
            <a:off x="1016830" y="2096437"/>
            <a:ext cx="10158340" cy="2179509"/>
          </a:xfrm>
          <a:prstGeom prst="rect">
            <a:avLst/>
          </a:prstGeom>
        </p:spPr>
      </p:pic>
    </p:spTree>
    <p:extLst>
      <p:ext uri="{BB962C8B-B14F-4D97-AF65-F5344CB8AC3E}">
        <p14:creationId xmlns:p14="http://schemas.microsoft.com/office/powerpoint/2010/main" val="204917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199AB-24F7-D1B0-3B06-8304C7AC834A}"/>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F2831AC9-BBA9-B986-E70E-B9351CD6A928}"/>
              </a:ext>
            </a:extLst>
          </p:cNvPr>
          <p:cNvSpPr/>
          <p:nvPr/>
        </p:nvSpPr>
        <p:spPr>
          <a:xfrm>
            <a:off x="118564" y="245311"/>
            <a:ext cx="11887200" cy="707886"/>
          </a:xfrm>
          <a:prstGeom prst="rect">
            <a:avLst/>
          </a:prstGeom>
        </p:spPr>
        <p:txBody>
          <a:bodyPr wrap="square">
            <a:spAutoFit/>
          </a:bodyPr>
          <a:lstStyle/>
          <a:p>
            <a:pPr algn="ctr"/>
            <a:r>
              <a:rPr lang="en-US" sz="4000" u="sng" dirty="0"/>
              <a:t>Real World Validation</a:t>
            </a:r>
          </a:p>
        </p:txBody>
      </p:sp>
      <p:sp>
        <p:nvSpPr>
          <p:cNvPr id="52" name="Rectangle 51">
            <a:extLst>
              <a:ext uri="{FF2B5EF4-FFF2-40B4-BE49-F238E27FC236}">
                <a16:creationId xmlns:a16="http://schemas.microsoft.com/office/drawing/2014/main" id="{C465300D-F9F5-5949-8406-A7F557A8190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0181AF54-EB6D-6040-0480-7D3B018A292F}"/>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D2EC869D-AB93-F6AB-B107-A2F7CB17ADC1}"/>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31463F36-AE1E-5C93-8109-3AF486F188B9}"/>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74E34861-DB1F-08A1-DAFD-5AE479C664A1}"/>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64B2CA1E-DAE6-6C88-2054-A18AFABE156D}"/>
              </a:ext>
            </a:extLst>
          </p:cNvPr>
          <p:cNvSpPr>
            <a:spLocks noGrp="1"/>
          </p:cNvSpPr>
          <p:nvPr>
            <p:ph idx="1"/>
          </p:nvPr>
        </p:nvSpPr>
        <p:spPr>
          <a:xfrm>
            <a:off x="304800" y="1142999"/>
            <a:ext cx="11811000" cy="799403"/>
          </a:xfrm>
        </p:spPr>
        <p:txBody>
          <a:bodyPr>
            <a:noAutofit/>
          </a:bodyPr>
          <a:lstStyle/>
          <a:p>
            <a:r>
              <a:rPr lang="en-GB" sz="2400" dirty="0"/>
              <a:t>Trained 3 separate gender classification models to Observe how training on biased vs. neutral contexts affects model focus and </a:t>
            </a:r>
            <a:r>
              <a:rPr lang="en-GB" sz="2400" dirty="0" err="1"/>
              <a:t>behavior</a:t>
            </a:r>
            <a:r>
              <a:rPr lang="en-GB" sz="2400" dirty="0"/>
              <a:t>.</a:t>
            </a:r>
            <a:endParaRPr lang="en-US" sz="2400" dirty="0"/>
          </a:p>
        </p:txBody>
      </p:sp>
      <p:sp>
        <p:nvSpPr>
          <p:cNvPr id="4" name="Content Placeholder 2">
            <a:extLst>
              <a:ext uri="{FF2B5EF4-FFF2-40B4-BE49-F238E27FC236}">
                <a16:creationId xmlns:a16="http://schemas.microsoft.com/office/drawing/2014/main" id="{7B8E652D-8007-0026-863C-A0DF085E196C}"/>
              </a:ext>
            </a:extLst>
          </p:cNvPr>
          <p:cNvSpPr txBox="1">
            <a:spLocks/>
          </p:cNvSpPr>
          <p:nvPr/>
        </p:nvSpPr>
        <p:spPr>
          <a:xfrm>
            <a:off x="765175" y="4812829"/>
            <a:ext cx="8988425" cy="16598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t>Trained 3 separate gender classification models:</a:t>
            </a:r>
          </a:p>
          <a:p>
            <a:pPr marL="685800" lvl="1"/>
            <a:r>
              <a:rPr lang="en-GB" sz="1600" dirty="0" err="1"/>
              <a:t>neutral_model.pth</a:t>
            </a:r>
            <a:r>
              <a:rPr lang="en-GB" sz="1600" dirty="0"/>
              <a:t> (trained on neutral dataset)</a:t>
            </a:r>
          </a:p>
          <a:p>
            <a:pPr marL="685800" lvl="1"/>
            <a:r>
              <a:rPr lang="en-GB" sz="1600" dirty="0" err="1"/>
              <a:t>male_model.pth</a:t>
            </a:r>
            <a:r>
              <a:rPr lang="en-GB" sz="1600" dirty="0"/>
              <a:t> (male-biased dataset)</a:t>
            </a:r>
          </a:p>
          <a:p>
            <a:pPr marL="685800" lvl="1"/>
            <a:r>
              <a:rPr lang="en-GB" sz="1600" dirty="0" err="1"/>
              <a:t>female_model.pth</a:t>
            </a:r>
            <a:r>
              <a:rPr lang="en-GB" sz="1600" dirty="0"/>
              <a:t> (female-biased dataset)</a:t>
            </a:r>
            <a:br>
              <a:rPr lang="en-GB" sz="1400" dirty="0"/>
            </a:br>
            <a:endParaRPr lang="en-US" sz="1400" dirty="0"/>
          </a:p>
        </p:txBody>
      </p:sp>
      <p:pic>
        <p:nvPicPr>
          <p:cNvPr id="6" name="Picture 5">
            <a:extLst>
              <a:ext uri="{FF2B5EF4-FFF2-40B4-BE49-F238E27FC236}">
                <a16:creationId xmlns:a16="http://schemas.microsoft.com/office/drawing/2014/main" id="{498E6C41-9AE4-D27D-31C5-40D3B2BC22F3}"/>
              </a:ext>
            </a:extLst>
          </p:cNvPr>
          <p:cNvPicPr>
            <a:picLocks noChangeAspect="1"/>
          </p:cNvPicPr>
          <p:nvPr/>
        </p:nvPicPr>
        <p:blipFill>
          <a:blip r:embed="rId2"/>
          <a:stretch>
            <a:fillRect/>
          </a:stretch>
        </p:blipFill>
        <p:spPr>
          <a:xfrm>
            <a:off x="1371600" y="2186832"/>
            <a:ext cx="9160034" cy="2484335"/>
          </a:xfrm>
          <a:prstGeom prst="rect">
            <a:avLst/>
          </a:prstGeom>
        </p:spPr>
      </p:pic>
    </p:spTree>
    <p:extLst>
      <p:ext uri="{BB962C8B-B14F-4D97-AF65-F5344CB8AC3E}">
        <p14:creationId xmlns:p14="http://schemas.microsoft.com/office/powerpoint/2010/main" val="258136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9BAB4-47A1-F810-40BA-5E2240466AA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D7B6C212-5BAE-C462-3972-8689259878A8}"/>
              </a:ext>
            </a:extLst>
          </p:cNvPr>
          <p:cNvSpPr/>
          <p:nvPr/>
        </p:nvSpPr>
        <p:spPr>
          <a:xfrm>
            <a:off x="118564" y="245311"/>
            <a:ext cx="11887200" cy="707886"/>
          </a:xfrm>
          <a:prstGeom prst="rect">
            <a:avLst/>
          </a:prstGeom>
        </p:spPr>
        <p:txBody>
          <a:bodyPr wrap="square">
            <a:spAutoFit/>
          </a:bodyPr>
          <a:lstStyle/>
          <a:p>
            <a:pPr algn="ctr"/>
            <a:r>
              <a:rPr lang="en-US" sz="4000" u="sng" dirty="0"/>
              <a:t>Real World Validation</a:t>
            </a:r>
          </a:p>
        </p:txBody>
      </p:sp>
      <p:sp>
        <p:nvSpPr>
          <p:cNvPr id="52" name="Rectangle 51">
            <a:extLst>
              <a:ext uri="{FF2B5EF4-FFF2-40B4-BE49-F238E27FC236}">
                <a16:creationId xmlns:a16="http://schemas.microsoft.com/office/drawing/2014/main" id="{41A1CCE3-3E43-37F9-2B68-1E696A143E7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1E0127B6-0DFA-B3A9-786D-AA8DCD2FE024}"/>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DD4BB486-074E-3814-780B-DB96584E820C}"/>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CB92CB5C-1223-46F5-D58A-271AD15BB03B}"/>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6E2C5091-4A34-17FD-9720-878E7D3E960D}"/>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A6067847-9B27-F685-B104-F87867B5AFB7}"/>
              </a:ext>
            </a:extLst>
          </p:cNvPr>
          <p:cNvSpPr>
            <a:spLocks noGrp="1"/>
          </p:cNvSpPr>
          <p:nvPr>
            <p:ph idx="1"/>
          </p:nvPr>
        </p:nvSpPr>
        <p:spPr>
          <a:xfrm>
            <a:off x="304800" y="1143000"/>
            <a:ext cx="11811000" cy="555774"/>
          </a:xfrm>
        </p:spPr>
        <p:txBody>
          <a:bodyPr>
            <a:noAutofit/>
          </a:bodyPr>
          <a:lstStyle/>
          <a:p>
            <a:r>
              <a:rPr lang="en-GB" sz="2400" dirty="0"/>
              <a:t>Validation Accuracy of the Models</a:t>
            </a:r>
            <a:endParaRPr lang="en-US" sz="2400" dirty="0"/>
          </a:p>
        </p:txBody>
      </p:sp>
      <p:sp>
        <p:nvSpPr>
          <p:cNvPr id="4" name="Content Placeholder 2">
            <a:extLst>
              <a:ext uri="{FF2B5EF4-FFF2-40B4-BE49-F238E27FC236}">
                <a16:creationId xmlns:a16="http://schemas.microsoft.com/office/drawing/2014/main" id="{371F17E3-033D-BFFC-B040-BD48EFA60D06}"/>
              </a:ext>
            </a:extLst>
          </p:cNvPr>
          <p:cNvSpPr txBox="1">
            <a:spLocks/>
          </p:cNvSpPr>
          <p:nvPr/>
        </p:nvSpPr>
        <p:spPr>
          <a:xfrm>
            <a:off x="765175" y="4812829"/>
            <a:ext cx="9217025" cy="15879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t>Female-biased model </a:t>
            </a:r>
            <a:r>
              <a:rPr lang="en-GB" sz="1800" dirty="0" err="1"/>
              <a:t>favors</a:t>
            </a:r>
            <a:r>
              <a:rPr lang="en-GB" sz="1800" dirty="0"/>
              <a:t> female predictions, underperforms on males.</a:t>
            </a:r>
          </a:p>
          <a:p>
            <a:r>
              <a:rPr lang="en-GB" sz="1800" dirty="0"/>
              <a:t>Male-biased model achieves highest overall accuracy, Favors male class.</a:t>
            </a:r>
          </a:p>
          <a:p>
            <a:r>
              <a:rPr lang="en-GB" sz="1800" dirty="0"/>
              <a:t>Neutral model shows most balanced </a:t>
            </a:r>
            <a:r>
              <a:rPr lang="en-GB" sz="1800" dirty="0" err="1"/>
              <a:t>behavior</a:t>
            </a:r>
            <a:r>
              <a:rPr lang="en-GB" sz="1800" dirty="0"/>
              <a:t> but lowest performance — indicates less overfitting to gendered context.</a:t>
            </a:r>
            <a:br>
              <a:rPr lang="en-GB" sz="1400" dirty="0"/>
            </a:br>
            <a:endParaRPr lang="en-US" sz="1400" dirty="0"/>
          </a:p>
        </p:txBody>
      </p:sp>
      <p:graphicFrame>
        <p:nvGraphicFramePr>
          <p:cNvPr id="3" name="Table 2">
            <a:extLst>
              <a:ext uri="{FF2B5EF4-FFF2-40B4-BE49-F238E27FC236}">
                <a16:creationId xmlns:a16="http://schemas.microsoft.com/office/drawing/2014/main" id="{AFD8552F-6CE9-FD6C-8AB5-DEEC81C76CC3}"/>
              </a:ext>
            </a:extLst>
          </p:cNvPr>
          <p:cNvGraphicFramePr>
            <a:graphicFrameLocks noGrp="1"/>
          </p:cNvGraphicFramePr>
          <p:nvPr/>
        </p:nvGraphicFramePr>
        <p:xfrm>
          <a:off x="765174" y="1888576"/>
          <a:ext cx="6854828" cy="2607224"/>
        </p:xfrm>
        <a:graphic>
          <a:graphicData uri="http://schemas.openxmlformats.org/drawingml/2006/table">
            <a:tbl>
              <a:tblPr>
                <a:tableStyleId>{616DA210-FB5B-4158-B5E0-FEB733F419BA}</a:tableStyleId>
              </a:tblPr>
              <a:tblGrid>
                <a:gridCol w="1713707">
                  <a:extLst>
                    <a:ext uri="{9D8B030D-6E8A-4147-A177-3AD203B41FA5}">
                      <a16:colId xmlns:a16="http://schemas.microsoft.com/office/drawing/2014/main" val="3201414285"/>
                    </a:ext>
                  </a:extLst>
                </a:gridCol>
                <a:gridCol w="1713707">
                  <a:extLst>
                    <a:ext uri="{9D8B030D-6E8A-4147-A177-3AD203B41FA5}">
                      <a16:colId xmlns:a16="http://schemas.microsoft.com/office/drawing/2014/main" val="2942763339"/>
                    </a:ext>
                  </a:extLst>
                </a:gridCol>
                <a:gridCol w="1713707">
                  <a:extLst>
                    <a:ext uri="{9D8B030D-6E8A-4147-A177-3AD203B41FA5}">
                      <a16:colId xmlns:a16="http://schemas.microsoft.com/office/drawing/2014/main" val="4256270944"/>
                    </a:ext>
                  </a:extLst>
                </a:gridCol>
                <a:gridCol w="1713707">
                  <a:extLst>
                    <a:ext uri="{9D8B030D-6E8A-4147-A177-3AD203B41FA5}">
                      <a16:colId xmlns:a16="http://schemas.microsoft.com/office/drawing/2014/main" val="3390426991"/>
                    </a:ext>
                  </a:extLst>
                </a:gridCol>
              </a:tblGrid>
              <a:tr h="651806">
                <a:tc>
                  <a:txBody>
                    <a:bodyPr/>
                    <a:lstStyle/>
                    <a:p>
                      <a:r>
                        <a:rPr lang="en-GB" b="1"/>
                        <a:t>Model</a:t>
                      </a:r>
                      <a:endParaRPr lang="en-GB"/>
                    </a:p>
                  </a:txBody>
                  <a:tcPr anchor="ctr"/>
                </a:tc>
                <a:tc>
                  <a:txBody>
                    <a:bodyPr/>
                    <a:lstStyle/>
                    <a:p>
                      <a:r>
                        <a:rPr lang="en-GB" b="1"/>
                        <a:t>Accuracy</a:t>
                      </a:r>
                      <a:endParaRPr lang="en-GB"/>
                    </a:p>
                  </a:txBody>
                  <a:tcPr anchor="ctr"/>
                </a:tc>
                <a:tc>
                  <a:txBody>
                    <a:bodyPr/>
                    <a:lstStyle/>
                    <a:p>
                      <a:r>
                        <a:rPr lang="en-GB" b="1"/>
                        <a:t>Male F1</a:t>
                      </a:r>
                      <a:endParaRPr lang="en-GB"/>
                    </a:p>
                  </a:txBody>
                  <a:tcPr anchor="ctr"/>
                </a:tc>
                <a:tc>
                  <a:txBody>
                    <a:bodyPr/>
                    <a:lstStyle/>
                    <a:p>
                      <a:r>
                        <a:rPr lang="en-GB" b="1"/>
                        <a:t>Female F1</a:t>
                      </a:r>
                      <a:endParaRPr lang="en-GB"/>
                    </a:p>
                  </a:txBody>
                  <a:tcPr anchor="ctr"/>
                </a:tc>
                <a:extLst>
                  <a:ext uri="{0D108BD9-81ED-4DB2-BD59-A6C34878D82A}">
                    <a16:rowId xmlns:a16="http://schemas.microsoft.com/office/drawing/2014/main" val="2059860588"/>
                  </a:ext>
                </a:extLst>
              </a:tr>
              <a:tr h="651806">
                <a:tc>
                  <a:txBody>
                    <a:bodyPr/>
                    <a:lstStyle/>
                    <a:p>
                      <a:r>
                        <a:rPr lang="en-GB" b="1"/>
                        <a:t>Female-Biased</a:t>
                      </a:r>
                      <a:endParaRPr lang="en-GB"/>
                    </a:p>
                  </a:txBody>
                  <a:tcPr anchor="ctr"/>
                </a:tc>
                <a:tc>
                  <a:txBody>
                    <a:bodyPr/>
                    <a:lstStyle/>
                    <a:p>
                      <a:r>
                        <a:rPr lang="en-GB" b="1"/>
                        <a:t>69.0%</a:t>
                      </a:r>
                      <a:endParaRPr lang="en-GB"/>
                    </a:p>
                  </a:txBody>
                  <a:tcPr anchor="ctr"/>
                </a:tc>
                <a:tc>
                  <a:txBody>
                    <a:bodyPr/>
                    <a:lstStyle/>
                    <a:p>
                      <a:r>
                        <a:rPr lang="en-GB"/>
                        <a:t>0.53</a:t>
                      </a:r>
                    </a:p>
                  </a:txBody>
                  <a:tcPr anchor="ctr"/>
                </a:tc>
                <a:tc>
                  <a:txBody>
                    <a:bodyPr/>
                    <a:lstStyle/>
                    <a:p>
                      <a:r>
                        <a:rPr lang="en-GB" b="1"/>
                        <a:t>0.77</a:t>
                      </a:r>
                      <a:endParaRPr lang="en-GB"/>
                    </a:p>
                  </a:txBody>
                  <a:tcPr anchor="ctr"/>
                </a:tc>
                <a:extLst>
                  <a:ext uri="{0D108BD9-81ED-4DB2-BD59-A6C34878D82A}">
                    <a16:rowId xmlns:a16="http://schemas.microsoft.com/office/drawing/2014/main" val="4070869536"/>
                  </a:ext>
                </a:extLst>
              </a:tr>
              <a:tr h="651806">
                <a:tc>
                  <a:txBody>
                    <a:bodyPr/>
                    <a:lstStyle/>
                    <a:p>
                      <a:r>
                        <a:rPr lang="en-GB" b="1"/>
                        <a:t>Male-Biased</a:t>
                      </a:r>
                      <a:endParaRPr lang="en-GB"/>
                    </a:p>
                  </a:txBody>
                  <a:tcPr anchor="ctr"/>
                </a:tc>
                <a:tc>
                  <a:txBody>
                    <a:bodyPr/>
                    <a:lstStyle/>
                    <a:p>
                      <a:r>
                        <a:rPr lang="en-GB" b="1"/>
                        <a:t>80.0%</a:t>
                      </a:r>
                      <a:endParaRPr lang="en-GB"/>
                    </a:p>
                  </a:txBody>
                  <a:tcPr anchor="ctr"/>
                </a:tc>
                <a:tc>
                  <a:txBody>
                    <a:bodyPr/>
                    <a:lstStyle/>
                    <a:p>
                      <a:r>
                        <a:rPr lang="en-GB" b="1" dirty="0"/>
                        <a:t>0.83</a:t>
                      </a:r>
                      <a:endParaRPr lang="en-GB" dirty="0"/>
                    </a:p>
                  </a:txBody>
                  <a:tcPr anchor="ctr"/>
                </a:tc>
                <a:tc>
                  <a:txBody>
                    <a:bodyPr/>
                    <a:lstStyle/>
                    <a:p>
                      <a:r>
                        <a:rPr lang="en-GB"/>
                        <a:t>0.75</a:t>
                      </a:r>
                    </a:p>
                  </a:txBody>
                  <a:tcPr anchor="ctr"/>
                </a:tc>
                <a:extLst>
                  <a:ext uri="{0D108BD9-81ED-4DB2-BD59-A6C34878D82A}">
                    <a16:rowId xmlns:a16="http://schemas.microsoft.com/office/drawing/2014/main" val="1024679318"/>
                  </a:ext>
                </a:extLst>
              </a:tr>
              <a:tr h="651806">
                <a:tc>
                  <a:txBody>
                    <a:bodyPr/>
                    <a:lstStyle/>
                    <a:p>
                      <a:r>
                        <a:rPr lang="en-GB" b="1"/>
                        <a:t>Neutral</a:t>
                      </a:r>
                      <a:endParaRPr lang="en-GB"/>
                    </a:p>
                  </a:txBody>
                  <a:tcPr anchor="ctr"/>
                </a:tc>
                <a:tc>
                  <a:txBody>
                    <a:bodyPr/>
                    <a:lstStyle/>
                    <a:p>
                      <a:r>
                        <a:rPr lang="en-GB" b="1"/>
                        <a:t>61.3%</a:t>
                      </a:r>
                      <a:endParaRPr lang="en-GB"/>
                    </a:p>
                  </a:txBody>
                  <a:tcPr anchor="ctr"/>
                </a:tc>
                <a:tc>
                  <a:txBody>
                    <a:bodyPr/>
                    <a:lstStyle/>
                    <a:p>
                      <a:r>
                        <a:rPr lang="en-GB"/>
                        <a:t>0.62</a:t>
                      </a:r>
                    </a:p>
                  </a:txBody>
                  <a:tcPr anchor="ctr"/>
                </a:tc>
                <a:tc>
                  <a:txBody>
                    <a:bodyPr/>
                    <a:lstStyle/>
                    <a:p>
                      <a:r>
                        <a:rPr lang="en-GB" dirty="0"/>
                        <a:t>0.60</a:t>
                      </a:r>
                    </a:p>
                  </a:txBody>
                  <a:tcPr anchor="ctr"/>
                </a:tc>
                <a:extLst>
                  <a:ext uri="{0D108BD9-81ED-4DB2-BD59-A6C34878D82A}">
                    <a16:rowId xmlns:a16="http://schemas.microsoft.com/office/drawing/2014/main" val="735872604"/>
                  </a:ext>
                </a:extLst>
              </a:tr>
            </a:tbl>
          </a:graphicData>
        </a:graphic>
      </p:graphicFrame>
      <p:pic>
        <p:nvPicPr>
          <p:cNvPr id="8" name="Picture 7">
            <a:extLst>
              <a:ext uri="{FF2B5EF4-FFF2-40B4-BE49-F238E27FC236}">
                <a16:creationId xmlns:a16="http://schemas.microsoft.com/office/drawing/2014/main" id="{D830A52B-70B3-A7AE-8A1B-BA95E5A5470D}"/>
              </a:ext>
            </a:extLst>
          </p:cNvPr>
          <p:cNvPicPr>
            <a:picLocks noChangeAspect="1"/>
          </p:cNvPicPr>
          <p:nvPr/>
        </p:nvPicPr>
        <p:blipFill>
          <a:blip r:embed="rId2"/>
          <a:stretch>
            <a:fillRect/>
          </a:stretch>
        </p:blipFill>
        <p:spPr>
          <a:xfrm>
            <a:off x="7884754" y="2472611"/>
            <a:ext cx="4198389" cy="1500325"/>
          </a:xfrm>
          <a:prstGeom prst="rect">
            <a:avLst/>
          </a:prstGeom>
        </p:spPr>
      </p:pic>
    </p:spTree>
    <p:extLst>
      <p:ext uri="{BB962C8B-B14F-4D97-AF65-F5344CB8AC3E}">
        <p14:creationId xmlns:p14="http://schemas.microsoft.com/office/powerpoint/2010/main" val="2865127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653BA-89A7-491E-0EB2-422BE96D2F2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C2A8840-961A-5E3D-17E1-71FAB1D99307}"/>
              </a:ext>
            </a:extLst>
          </p:cNvPr>
          <p:cNvSpPr/>
          <p:nvPr/>
        </p:nvSpPr>
        <p:spPr>
          <a:xfrm>
            <a:off x="118564" y="245311"/>
            <a:ext cx="11887200" cy="707886"/>
          </a:xfrm>
          <a:prstGeom prst="rect">
            <a:avLst/>
          </a:prstGeom>
        </p:spPr>
        <p:txBody>
          <a:bodyPr wrap="square">
            <a:spAutoFit/>
          </a:bodyPr>
          <a:lstStyle/>
          <a:p>
            <a:pPr algn="ctr"/>
            <a:r>
              <a:rPr lang="en-US" sz="4000" u="sng" dirty="0"/>
              <a:t>Real World Validation</a:t>
            </a:r>
          </a:p>
        </p:txBody>
      </p:sp>
      <p:sp>
        <p:nvSpPr>
          <p:cNvPr id="52" name="Rectangle 51">
            <a:extLst>
              <a:ext uri="{FF2B5EF4-FFF2-40B4-BE49-F238E27FC236}">
                <a16:creationId xmlns:a16="http://schemas.microsoft.com/office/drawing/2014/main" id="{E06AD376-CED1-E66E-02AC-7A2032C4F15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98AD86DD-BE0C-E396-BA73-503B0DEB25A4}"/>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F748F364-2275-BA94-161C-AC48F6498C8A}"/>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342B3275-7662-564E-7516-61FE8FF69B2F}"/>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D1205EAE-93E2-DE9D-8266-159CCAAEE361}"/>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55AB574A-C226-8E7A-F640-8A6EB56FAC18}"/>
              </a:ext>
            </a:extLst>
          </p:cNvPr>
          <p:cNvSpPr>
            <a:spLocks noGrp="1"/>
          </p:cNvSpPr>
          <p:nvPr>
            <p:ph idx="1"/>
          </p:nvPr>
        </p:nvSpPr>
        <p:spPr>
          <a:xfrm>
            <a:off x="304800" y="1143000"/>
            <a:ext cx="11811000" cy="555774"/>
          </a:xfrm>
        </p:spPr>
        <p:txBody>
          <a:bodyPr>
            <a:noAutofit/>
          </a:bodyPr>
          <a:lstStyle/>
          <a:p>
            <a:r>
              <a:rPr lang="en-GB" sz="2400" dirty="0"/>
              <a:t>Grad-CAM Visualization of Model Attention</a:t>
            </a:r>
            <a:endParaRPr lang="en-US" sz="2400" dirty="0"/>
          </a:p>
        </p:txBody>
      </p:sp>
      <p:sp>
        <p:nvSpPr>
          <p:cNvPr id="4" name="Content Placeholder 2">
            <a:extLst>
              <a:ext uri="{FF2B5EF4-FFF2-40B4-BE49-F238E27FC236}">
                <a16:creationId xmlns:a16="http://schemas.microsoft.com/office/drawing/2014/main" id="{4486BA57-2528-03FB-E602-6443F369744B}"/>
              </a:ext>
            </a:extLst>
          </p:cNvPr>
          <p:cNvSpPr txBox="1">
            <a:spLocks/>
          </p:cNvSpPr>
          <p:nvPr/>
        </p:nvSpPr>
        <p:spPr>
          <a:xfrm>
            <a:off x="780726" y="5087466"/>
            <a:ext cx="9811074" cy="12796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t>Male-Biased Model → Focuses on objects like surfboards, tools, sports gear.</a:t>
            </a:r>
          </a:p>
          <a:p>
            <a:r>
              <a:rPr lang="en-GB" sz="1800" dirty="0"/>
              <a:t>Female-Biased Model → Attends to kitchen tools, domestic settings, and clothing.</a:t>
            </a:r>
          </a:p>
          <a:p>
            <a:r>
              <a:rPr lang="en-GB" sz="1800" dirty="0"/>
              <a:t>Neutral Model → Distributes attention more evenly across the person and scene.</a:t>
            </a:r>
            <a:br>
              <a:rPr lang="en-GB" sz="1400" dirty="0"/>
            </a:br>
            <a:endParaRPr lang="en-US" sz="1400" dirty="0"/>
          </a:p>
        </p:txBody>
      </p:sp>
      <p:pic>
        <p:nvPicPr>
          <p:cNvPr id="6" name="Picture 5">
            <a:extLst>
              <a:ext uri="{FF2B5EF4-FFF2-40B4-BE49-F238E27FC236}">
                <a16:creationId xmlns:a16="http://schemas.microsoft.com/office/drawing/2014/main" id="{41C79425-A106-E36D-DE2A-CDAE7E026266}"/>
              </a:ext>
            </a:extLst>
          </p:cNvPr>
          <p:cNvPicPr>
            <a:picLocks noChangeAspect="1"/>
          </p:cNvPicPr>
          <p:nvPr/>
        </p:nvPicPr>
        <p:blipFill>
          <a:blip r:embed="rId2"/>
          <a:stretch>
            <a:fillRect/>
          </a:stretch>
        </p:blipFill>
        <p:spPr>
          <a:xfrm>
            <a:off x="774506" y="2375712"/>
            <a:ext cx="3292125" cy="2461473"/>
          </a:xfrm>
          <a:prstGeom prst="rect">
            <a:avLst/>
          </a:prstGeom>
        </p:spPr>
      </p:pic>
      <p:pic>
        <p:nvPicPr>
          <p:cNvPr id="10" name="Picture 9">
            <a:extLst>
              <a:ext uri="{FF2B5EF4-FFF2-40B4-BE49-F238E27FC236}">
                <a16:creationId xmlns:a16="http://schemas.microsoft.com/office/drawing/2014/main" id="{AE56DE19-4B88-FD35-444F-93AFD1035D54}"/>
              </a:ext>
            </a:extLst>
          </p:cNvPr>
          <p:cNvPicPr>
            <a:picLocks noChangeAspect="1"/>
          </p:cNvPicPr>
          <p:nvPr/>
        </p:nvPicPr>
        <p:blipFill>
          <a:blip r:embed="rId3"/>
          <a:stretch>
            <a:fillRect/>
          </a:stretch>
        </p:blipFill>
        <p:spPr>
          <a:xfrm>
            <a:off x="4572000" y="2501452"/>
            <a:ext cx="2758679" cy="2209992"/>
          </a:xfrm>
          <a:prstGeom prst="rect">
            <a:avLst/>
          </a:prstGeom>
        </p:spPr>
      </p:pic>
      <p:pic>
        <p:nvPicPr>
          <p:cNvPr id="16" name="Picture 15">
            <a:extLst>
              <a:ext uri="{FF2B5EF4-FFF2-40B4-BE49-F238E27FC236}">
                <a16:creationId xmlns:a16="http://schemas.microsoft.com/office/drawing/2014/main" id="{606D0394-0FEF-B5B4-295B-5209758DBDEC}"/>
              </a:ext>
            </a:extLst>
          </p:cNvPr>
          <p:cNvPicPr>
            <a:picLocks noChangeAspect="1"/>
          </p:cNvPicPr>
          <p:nvPr/>
        </p:nvPicPr>
        <p:blipFill>
          <a:blip r:embed="rId4"/>
          <a:stretch>
            <a:fillRect/>
          </a:stretch>
        </p:blipFill>
        <p:spPr>
          <a:xfrm>
            <a:off x="8407333" y="2448108"/>
            <a:ext cx="3010161" cy="2263336"/>
          </a:xfrm>
          <a:prstGeom prst="rect">
            <a:avLst/>
          </a:prstGeom>
        </p:spPr>
      </p:pic>
      <p:sp>
        <p:nvSpPr>
          <p:cNvPr id="17" name="Content Placeholder 2">
            <a:extLst>
              <a:ext uri="{FF2B5EF4-FFF2-40B4-BE49-F238E27FC236}">
                <a16:creationId xmlns:a16="http://schemas.microsoft.com/office/drawing/2014/main" id="{1DFCD5F5-BD06-F1FE-E7B5-62B331BB84CC}"/>
              </a:ext>
            </a:extLst>
          </p:cNvPr>
          <p:cNvSpPr txBox="1">
            <a:spLocks/>
          </p:cNvSpPr>
          <p:nvPr/>
        </p:nvSpPr>
        <p:spPr>
          <a:xfrm>
            <a:off x="799387" y="1630135"/>
            <a:ext cx="9217025" cy="15879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t>Applied Grad-CAM on random test images per model.</a:t>
            </a:r>
          </a:p>
          <a:p>
            <a:r>
              <a:rPr lang="en-GB" sz="1800" dirty="0"/>
              <a:t>Visual heatmaps reveal where each model focuses during gender prediction.</a:t>
            </a:r>
            <a:br>
              <a:rPr lang="en-GB" sz="1400" dirty="0"/>
            </a:br>
            <a:endParaRPr lang="en-US" sz="1400" dirty="0"/>
          </a:p>
        </p:txBody>
      </p:sp>
    </p:spTree>
    <p:extLst>
      <p:ext uri="{BB962C8B-B14F-4D97-AF65-F5344CB8AC3E}">
        <p14:creationId xmlns:p14="http://schemas.microsoft.com/office/powerpoint/2010/main" val="3846577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4F6F7-3EA5-CACB-0652-0BD9344F85A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4421F29-5BA6-D261-4714-CDDA5B2EE588}"/>
              </a:ext>
            </a:extLst>
          </p:cNvPr>
          <p:cNvSpPr/>
          <p:nvPr/>
        </p:nvSpPr>
        <p:spPr>
          <a:xfrm>
            <a:off x="118564" y="245311"/>
            <a:ext cx="11887200" cy="707886"/>
          </a:xfrm>
          <a:prstGeom prst="rect">
            <a:avLst/>
          </a:prstGeom>
        </p:spPr>
        <p:txBody>
          <a:bodyPr wrap="square">
            <a:spAutoFit/>
          </a:bodyPr>
          <a:lstStyle/>
          <a:p>
            <a:pPr algn="ctr"/>
            <a:r>
              <a:rPr lang="en-US" sz="4000" u="sng" dirty="0"/>
              <a:t>Real World Validation</a:t>
            </a:r>
          </a:p>
        </p:txBody>
      </p:sp>
      <p:sp>
        <p:nvSpPr>
          <p:cNvPr id="52" name="Rectangle 51">
            <a:extLst>
              <a:ext uri="{FF2B5EF4-FFF2-40B4-BE49-F238E27FC236}">
                <a16:creationId xmlns:a16="http://schemas.microsoft.com/office/drawing/2014/main" id="{470C154A-A6F9-6DD4-9295-FFA8946D3F2C}"/>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7B8B6F4E-9704-18CC-9DA2-E2A53D11F646}"/>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AF9667C6-17DA-2A2B-C5C9-D06B445EA9BE}"/>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F391F99B-0CE7-44F5-135C-F6C7D6E04C1B}"/>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1290BA9A-4DC0-726E-A491-639BE0D7BCC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2C1E233C-55E2-17F7-8258-A7F0EDBAA36A}"/>
              </a:ext>
            </a:extLst>
          </p:cNvPr>
          <p:cNvSpPr>
            <a:spLocks noGrp="1"/>
          </p:cNvSpPr>
          <p:nvPr>
            <p:ph idx="1"/>
          </p:nvPr>
        </p:nvSpPr>
        <p:spPr>
          <a:xfrm>
            <a:off x="304800" y="1143000"/>
            <a:ext cx="9906000" cy="609600"/>
          </a:xfrm>
        </p:spPr>
        <p:txBody>
          <a:bodyPr>
            <a:normAutofit/>
          </a:bodyPr>
          <a:lstStyle/>
          <a:p>
            <a:r>
              <a:rPr lang="en-GB" sz="2400" dirty="0"/>
              <a:t> Human Perception Survey</a:t>
            </a:r>
            <a:endParaRPr lang="en-US" dirty="0"/>
          </a:p>
        </p:txBody>
      </p:sp>
      <p:sp>
        <p:nvSpPr>
          <p:cNvPr id="4" name="Content Placeholder 2">
            <a:extLst>
              <a:ext uri="{FF2B5EF4-FFF2-40B4-BE49-F238E27FC236}">
                <a16:creationId xmlns:a16="http://schemas.microsoft.com/office/drawing/2014/main" id="{E4DBC856-3FF4-13A1-10A8-2E3409D139A2}"/>
              </a:ext>
            </a:extLst>
          </p:cNvPr>
          <p:cNvSpPr txBox="1">
            <a:spLocks/>
          </p:cNvSpPr>
          <p:nvPr/>
        </p:nvSpPr>
        <p:spPr>
          <a:xfrm>
            <a:off x="7772400" y="4869657"/>
            <a:ext cx="4231961" cy="152337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t>Clear patterns in perceived object-gender associations.</a:t>
            </a:r>
          </a:p>
          <a:p>
            <a:r>
              <a:rPr lang="en-GB" sz="1800" dirty="0"/>
              <a:t>Approaches 9 &amp; 3 showed the strongest alignment with human judgments.</a:t>
            </a:r>
          </a:p>
          <a:p>
            <a:r>
              <a:rPr lang="en-GB" sz="1800" dirty="0"/>
              <a:t>Confirms real-world validity and human-aligned interpretability</a:t>
            </a:r>
            <a:endParaRPr lang="en-US" sz="1800" dirty="0"/>
          </a:p>
        </p:txBody>
      </p:sp>
      <p:sp>
        <p:nvSpPr>
          <p:cNvPr id="6" name="Content Placeholder 2">
            <a:extLst>
              <a:ext uri="{FF2B5EF4-FFF2-40B4-BE49-F238E27FC236}">
                <a16:creationId xmlns:a16="http://schemas.microsoft.com/office/drawing/2014/main" id="{B900948D-2A26-3B51-AEB4-663304334583}"/>
              </a:ext>
            </a:extLst>
          </p:cNvPr>
          <p:cNvSpPr txBox="1">
            <a:spLocks/>
          </p:cNvSpPr>
          <p:nvPr/>
        </p:nvSpPr>
        <p:spPr>
          <a:xfrm>
            <a:off x="7696200" y="1752600"/>
            <a:ext cx="4191000" cy="7078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dirty="0"/>
              <a:t>Surveyed participants to label objects as male, female, or neutral</a:t>
            </a:r>
            <a:endParaRPr lang="en-US" sz="1800" dirty="0"/>
          </a:p>
        </p:txBody>
      </p:sp>
      <p:pic>
        <p:nvPicPr>
          <p:cNvPr id="3" name="Picture 2" descr="C:\Users\amandie.ou\AppData\Local\Microsoft\Windows\INetCache\Content.MSO\32D1ACB2.tmp">
            <a:extLst>
              <a:ext uri="{FF2B5EF4-FFF2-40B4-BE49-F238E27FC236}">
                <a16:creationId xmlns:a16="http://schemas.microsoft.com/office/drawing/2014/main" id="{9CFF1893-126F-6901-8044-102B21AD50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74" y="1622107"/>
            <a:ext cx="6702426" cy="4770920"/>
          </a:xfrm>
          <a:prstGeom prst="rect">
            <a:avLst/>
          </a:prstGeom>
          <a:noFill/>
          <a:ln>
            <a:noFill/>
          </a:ln>
        </p:spPr>
      </p:pic>
      <p:pic>
        <p:nvPicPr>
          <p:cNvPr id="9" name="Picture 8">
            <a:extLst>
              <a:ext uri="{FF2B5EF4-FFF2-40B4-BE49-F238E27FC236}">
                <a16:creationId xmlns:a16="http://schemas.microsoft.com/office/drawing/2014/main" id="{518C0535-2ACC-CC22-AB64-6D4C6AB80F01}"/>
              </a:ext>
            </a:extLst>
          </p:cNvPr>
          <p:cNvPicPr>
            <a:picLocks noChangeAspect="1"/>
          </p:cNvPicPr>
          <p:nvPr/>
        </p:nvPicPr>
        <p:blipFill>
          <a:blip r:embed="rId3"/>
          <a:stretch>
            <a:fillRect/>
          </a:stretch>
        </p:blipFill>
        <p:spPr>
          <a:xfrm>
            <a:off x="7655239" y="2505484"/>
            <a:ext cx="4536761" cy="1508809"/>
          </a:xfrm>
          <a:prstGeom prst="rect">
            <a:avLst/>
          </a:prstGeom>
        </p:spPr>
      </p:pic>
      <p:pic>
        <p:nvPicPr>
          <p:cNvPr id="11" name="Picture 10">
            <a:extLst>
              <a:ext uri="{FF2B5EF4-FFF2-40B4-BE49-F238E27FC236}">
                <a16:creationId xmlns:a16="http://schemas.microsoft.com/office/drawing/2014/main" id="{BCCC20D1-D957-A312-A3AE-1460F3F56B28}"/>
              </a:ext>
            </a:extLst>
          </p:cNvPr>
          <p:cNvPicPr>
            <a:picLocks noChangeAspect="1"/>
          </p:cNvPicPr>
          <p:nvPr/>
        </p:nvPicPr>
        <p:blipFill>
          <a:blip r:embed="rId4"/>
          <a:stretch>
            <a:fillRect/>
          </a:stretch>
        </p:blipFill>
        <p:spPr>
          <a:xfrm>
            <a:off x="9286567" y="2904564"/>
            <a:ext cx="2905433" cy="1566013"/>
          </a:xfrm>
          <a:prstGeom prst="rect">
            <a:avLst/>
          </a:prstGeom>
        </p:spPr>
      </p:pic>
    </p:spTree>
    <p:extLst>
      <p:ext uri="{BB962C8B-B14F-4D97-AF65-F5344CB8AC3E}">
        <p14:creationId xmlns:p14="http://schemas.microsoft.com/office/powerpoint/2010/main" val="4224613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148A5-C66E-A3ED-1024-FEF6577BDAB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7FC26C3-E38C-D425-DC1E-177AFE0338BC}"/>
              </a:ext>
            </a:extLst>
          </p:cNvPr>
          <p:cNvSpPr/>
          <p:nvPr/>
        </p:nvSpPr>
        <p:spPr>
          <a:xfrm>
            <a:off x="118564" y="245311"/>
            <a:ext cx="11887200" cy="707886"/>
          </a:xfrm>
          <a:prstGeom prst="rect">
            <a:avLst/>
          </a:prstGeom>
        </p:spPr>
        <p:txBody>
          <a:bodyPr wrap="square">
            <a:spAutoFit/>
          </a:bodyPr>
          <a:lstStyle/>
          <a:p>
            <a:pPr algn="ctr"/>
            <a:r>
              <a:rPr lang="en-US" sz="4000" u="sng" dirty="0"/>
              <a:t>Summary of Findings</a:t>
            </a:r>
          </a:p>
        </p:txBody>
      </p:sp>
      <p:sp>
        <p:nvSpPr>
          <p:cNvPr id="52" name="Rectangle 51">
            <a:extLst>
              <a:ext uri="{FF2B5EF4-FFF2-40B4-BE49-F238E27FC236}">
                <a16:creationId xmlns:a16="http://schemas.microsoft.com/office/drawing/2014/main" id="{D4C9E4F0-5311-B488-67AE-00C685D446F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2D40F1B5-3845-DD72-B847-9C8BB8BDEDFB}"/>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3568E677-C234-CA5B-7A12-02442BB22A5F}"/>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BFC025DF-2784-E130-6F15-9529023B89CF}"/>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630AAFB8-C754-0521-DA1A-E92DA305AB5F}"/>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AE81824B-712C-04D5-7E26-10991338004E}"/>
              </a:ext>
            </a:extLst>
          </p:cNvPr>
          <p:cNvSpPr>
            <a:spLocks noGrp="1"/>
          </p:cNvSpPr>
          <p:nvPr>
            <p:ph idx="1"/>
          </p:nvPr>
        </p:nvSpPr>
        <p:spPr>
          <a:xfrm>
            <a:off x="460375" y="1401762"/>
            <a:ext cx="6816365" cy="731837"/>
          </a:xfrm>
        </p:spPr>
        <p:txBody>
          <a:bodyPr>
            <a:normAutofit fontScale="92500" lnSpcReduction="10000"/>
          </a:bodyPr>
          <a:lstStyle/>
          <a:p>
            <a:pPr marL="0" indent="0">
              <a:buNone/>
            </a:pPr>
            <a:r>
              <a:rPr lang="en-GB" sz="2400" dirty="0"/>
              <a:t> Approach 9 (SHAP + PCA → Ridge) outperformed others across all metrics.</a:t>
            </a:r>
            <a:endParaRPr lang="en-US" dirty="0"/>
          </a:p>
        </p:txBody>
      </p:sp>
      <p:sp>
        <p:nvSpPr>
          <p:cNvPr id="4" name="Content Placeholder 2">
            <a:extLst>
              <a:ext uri="{FF2B5EF4-FFF2-40B4-BE49-F238E27FC236}">
                <a16:creationId xmlns:a16="http://schemas.microsoft.com/office/drawing/2014/main" id="{F0B2C4D4-D535-AFF7-FA90-D62EC4543B34}"/>
              </a:ext>
            </a:extLst>
          </p:cNvPr>
          <p:cNvSpPr txBox="1">
            <a:spLocks/>
          </p:cNvSpPr>
          <p:nvPr/>
        </p:nvSpPr>
        <p:spPr>
          <a:xfrm>
            <a:off x="460375" y="2133600"/>
            <a:ext cx="5715000" cy="3581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GB" sz="1800" dirty="0"/>
              <a:t>Strong alignment with real-world misclassification</a:t>
            </a:r>
          </a:p>
          <a:p>
            <a:pPr>
              <a:lnSpc>
                <a:spcPct val="150000"/>
              </a:lnSpc>
            </a:pPr>
            <a:r>
              <a:rPr lang="en-GB" sz="1800" dirty="0"/>
              <a:t>100% object coverage across datasets</a:t>
            </a:r>
          </a:p>
          <a:p>
            <a:pPr>
              <a:lnSpc>
                <a:spcPct val="150000"/>
              </a:lnSpc>
            </a:pPr>
            <a:r>
              <a:rPr lang="en-GB" sz="1800" dirty="0"/>
              <a:t>Balanced label distribution</a:t>
            </a:r>
          </a:p>
          <a:p>
            <a:pPr>
              <a:lnSpc>
                <a:spcPct val="150000"/>
              </a:lnSpc>
            </a:pPr>
            <a:r>
              <a:rPr lang="en-GB" sz="1800" dirty="0"/>
              <a:t>High correlation with other trusted methods</a:t>
            </a:r>
          </a:p>
          <a:p>
            <a:pPr>
              <a:lnSpc>
                <a:spcPct val="150000"/>
              </a:lnSpc>
            </a:pPr>
            <a:r>
              <a:rPr lang="en-GB" sz="1800" dirty="0"/>
              <a:t>Strong agreement with human perception</a:t>
            </a:r>
          </a:p>
          <a:p>
            <a:pPr>
              <a:lnSpc>
                <a:spcPct val="150000"/>
              </a:lnSpc>
            </a:pPr>
            <a:r>
              <a:rPr lang="en-GB" sz="1800" dirty="0"/>
              <a:t>Balanced weights: 3D Distance, Depth, Size</a:t>
            </a:r>
            <a:endParaRPr lang="en-US" sz="1800" dirty="0"/>
          </a:p>
        </p:txBody>
      </p:sp>
      <p:pic>
        <p:nvPicPr>
          <p:cNvPr id="5" name="Picture 4">
            <a:extLst>
              <a:ext uri="{FF2B5EF4-FFF2-40B4-BE49-F238E27FC236}">
                <a16:creationId xmlns:a16="http://schemas.microsoft.com/office/drawing/2014/main" id="{B47883FC-A362-7702-D6B0-536F4DAA00B9}"/>
              </a:ext>
            </a:extLst>
          </p:cNvPr>
          <p:cNvPicPr>
            <a:picLocks noChangeAspect="1"/>
          </p:cNvPicPr>
          <p:nvPr/>
        </p:nvPicPr>
        <p:blipFill>
          <a:blip r:embed="rId2"/>
          <a:stretch>
            <a:fillRect/>
          </a:stretch>
        </p:blipFill>
        <p:spPr>
          <a:xfrm>
            <a:off x="7276740" y="2031395"/>
            <a:ext cx="4427646" cy="3683605"/>
          </a:xfrm>
          <a:prstGeom prst="rect">
            <a:avLst/>
          </a:prstGeom>
        </p:spPr>
      </p:pic>
    </p:spTree>
    <p:extLst>
      <p:ext uri="{BB962C8B-B14F-4D97-AF65-F5344CB8AC3E}">
        <p14:creationId xmlns:p14="http://schemas.microsoft.com/office/powerpoint/2010/main" val="3986781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81458-0AC8-1EFA-BEF1-CA6654CF0C9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D96B746C-8E3C-18BF-C861-7A20C9BC0B44}"/>
              </a:ext>
            </a:extLst>
          </p:cNvPr>
          <p:cNvSpPr/>
          <p:nvPr/>
        </p:nvSpPr>
        <p:spPr>
          <a:xfrm>
            <a:off x="118564" y="245311"/>
            <a:ext cx="11887200" cy="707886"/>
          </a:xfrm>
          <a:prstGeom prst="rect">
            <a:avLst/>
          </a:prstGeom>
        </p:spPr>
        <p:txBody>
          <a:bodyPr wrap="square">
            <a:spAutoFit/>
          </a:bodyPr>
          <a:lstStyle/>
          <a:p>
            <a:pPr algn="ctr"/>
            <a:r>
              <a:rPr lang="en-US" sz="4000" u="sng" dirty="0"/>
              <a:t>Approach 9: PCA + SHAP + Ridge Regression</a:t>
            </a:r>
          </a:p>
        </p:txBody>
      </p:sp>
      <p:sp>
        <p:nvSpPr>
          <p:cNvPr id="52" name="Rectangle 51">
            <a:extLst>
              <a:ext uri="{FF2B5EF4-FFF2-40B4-BE49-F238E27FC236}">
                <a16:creationId xmlns:a16="http://schemas.microsoft.com/office/drawing/2014/main" id="{98728048-F03F-4D9A-723C-700BDBD84F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AF688F38-BB98-0FBE-BE37-EC833163B452}"/>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FBBA6C7E-2AA5-C768-BA00-F6214556D4E8}"/>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7DDEDF2A-C9E5-9DF3-F477-9770FCEEA12A}"/>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9E3F14D2-337B-9FF0-B601-932A47D38691}"/>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Content Placeholder 4">
            <a:extLst>
              <a:ext uri="{FF2B5EF4-FFF2-40B4-BE49-F238E27FC236}">
                <a16:creationId xmlns:a16="http://schemas.microsoft.com/office/drawing/2014/main" id="{296B9871-C11D-8D78-75E9-252D67DDD5E3}"/>
              </a:ext>
            </a:extLst>
          </p:cNvPr>
          <p:cNvSpPr>
            <a:spLocks noGrp="1"/>
          </p:cNvSpPr>
          <p:nvPr>
            <p:ph idx="1"/>
          </p:nvPr>
        </p:nvSpPr>
        <p:spPr>
          <a:xfrm>
            <a:off x="612775" y="976037"/>
            <a:ext cx="10858500" cy="1382318"/>
          </a:xfrm>
        </p:spPr>
        <p:txBody>
          <a:bodyPr>
            <a:normAutofit fontScale="55000" lnSpcReduction="20000"/>
          </a:bodyPr>
          <a:lstStyle/>
          <a:p>
            <a:pPr marL="400050" lvl="1" indent="0">
              <a:buNone/>
            </a:pPr>
            <a:r>
              <a:rPr lang="en-GB" sz="3300" dirty="0"/>
              <a:t>Why Combine SHAP + PCA + Ridge?</a:t>
            </a:r>
          </a:p>
          <a:p>
            <a:pPr marL="857250" lvl="1" indent="-457200"/>
            <a:r>
              <a:rPr lang="en-GB" sz="3300" dirty="0"/>
              <a:t>SHAP explains how features influence model predictions (not the predictions themselves).</a:t>
            </a:r>
          </a:p>
          <a:p>
            <a:pPr marL="857250" lvl="1" indent="-457200"/>
            <a:r>
              <a:rPr lang="en-GB" sz="3300" dirty="0"/>
              <a:t>PCA helps extract key spatial patterns.</a:t>
            </a:r>
          </a:p>
          <a:p>
            <a:pPr marL="857250" lvl="1" indent="-457200"/>
            <a:r>
              <a:rPr lang="en-GB" sz="3300" dirty="0"/>
              <a:t>Ridge learns the optimal weighting between OIS and SSB based on observed bias trends — it doesn’t generate labels.</a:t>
            </a:r>
          </a:p>
        </p:txBody>
      </p:sp>
      <p:pic>
        <p:nvPicPr>
          <p:cNvPr id="4" name="Picture 3">
            <a:extLst>
              <a:ext uri="{FF2B5EF4-FFF2-40B4-BE49-F238E27FC236}">
                <a16:creationId xmlns:a16="http://schemas.microsoft.com/office/drawing/2014/main" id="{4765E93D-5F98-B1F4-A227-772DB26A1A44}"/>
              </a:ext>
            </a:extLst>
          </p:cNvPr>
          <p:cNvPicPr>
            <a:picLocks noChangeAspect="1"/>
          </p:cNvPicPr>
          <p:nvPr/>
        </p:nvPicPr>
        <p:blipFill>
          <a:blip r:embed="rId2"/>
          <a:stretch>
            <a:fillRect/>
          </a:stretch>
        </p:blipFill>
        <p:spPr>
          <a:xfrm>
            <a:off x="6858000" y="3894205"/>
            <a:ext cx="4191000" cy="1163619"/>
          </a:xfrm>
          <a:prstGeom prst="rect">
            <a:avLst/>
          </a:prstGeom>
        </p:spPr>
      </p:pic>
      <p:pic>
        <p:nvPicPr>
          <p:cNvPr id="8" name="Picture 7">
            <a:extLst>
              <a:ext uri="{FF2B5EF4-FFF2-40B4-BE49-F238E27FC236}">
                <a16:creationId xmlns:a16="http://schemas.microsoft.com/office/drawing/2014/main" id="{A43023F3-2FCA-0F7A-F775-D06D4BD305EF}"/>
              </a:ext>
            </a:extLst>
          </p:cNvPr>
          <p:cNvPicPr>
            <a:picLocks noChangeAspect="1"/>
          </p:cNvPicPr>
          <p:nvPr/>
        </p:nvPicPr>
        <p:blipFill>
          <a:blip r:embed="rId3"/>
          <a:stretch>
            <a:fillRect/>
          </a:stretch>
        </p:blipFill>
        <p:spPr>
          <a:xfrm>
            <a:off x="975049" y="2358355"/>
            <a:ext cx="5120951" cy="3975620"/>
          </a:xfrm>
          <a:prstGeom prst="rect">
            <a:avLst/>
          </a:prstGeom>
        </p:spPr>
      </p:pic>
    </p:spTree>
    <p:extLst>
      <p:ext uri="{BB962C8B-B14F-4D97-AF65-F5344CB8AC3E}">
        <p14:creationId xmlns:p14="http://schemas.microsoft.com/office/powerpoint/2010/main" val="2839388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11ADF-9BFC-0B9F-324F-3BA3B1CD9746}"/>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B7D7058B-CDAA-E1AD-33E3-149634315AC8}"/>
              </a:ext>
            </a:extLst>
          </p:cNvPr>
          <p:cNvSpPr/>
          <p:nvPr/>
        </p:nvSpPr>
        <p:spPr>
          <a:xfrm>
            <a:off x="118564" y="245311"/>
            <a:ext cx="11887200" cy="707886"/>
          </a:xfrm>
          <a:prstGeom prst="rect">
            <a:avLst/>
          </a:prstGeom>
        </p:spPr>
        <p:txBody>
          <a:bodyPr wrap="square">
            <a:spAutoFit/>
          </a:bodyPr>
          <a:lstStyle/>
          <a:p>
            <a:pPr algn="ctr"/>
            <a:r>
              <a:rPr lang="en-US" sz="4000" u="sng" dirty="0"/>
              <a:t>Limitations and Future Works</a:t>
            </a:r>
          </a:p>
        </p:txBody>
      </p:sp>
      <p:sp>
        <p:nvSpPr>
          <p:cNvPr id="52" name="Rectangle 51">
            <a:extLst>
              <a:ext uri="{FF2B5EF4-FFF2-40B4-BE49-F238E27FC236}">
                <a16:creationId xmlns:a16="http://schemas.microsoft.com/office/drawing/2014/main" id="{2B31A7E8-056E-5A62-C4D2-A45864BEC20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IT21387562</a:t>
            </a:r>
            <a:r>
              <a:rPr lang="en-US" sz="1800" dirty="0">
                <a:solidFill>
                  <a:schemeClr val="tx1"/>
                </a:solidFill>
              </a:rPr>
              <a:t>   |   </a:t>
            </a:r>
            <a:r>
              <a:rPr lang="en-US" sz="1800" b="1" dirty="0" err="1">
                <a:solidFill>
                  <a:schemeClr val="tx1"/>
                </a:solidFill>
              </a:rPr>
              <a:t>E.M.A.M.Ekanayake</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AutoShape 10"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85ACFD63-40DB-7C10-8E06-3B4E4E0881B8}"/>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data:image/png;base64,iVBORw0KGgoAAAANSUhEUgAAArcAAAHWCAYAAABt3aEVAAAAOnRFWHRTb2Z0d2FyZQBNYXRwbG90bGliIHZlcnNpb24zLjEwLjAsIGh0dHBzOi8vbWF0cGxvdGxpYi5vcmcvlHJYcgAAAAlwSFlzAAAPYQAAD2EBqD+naQAApKVJREFUeJzs3XdYleUbwPHvYS8B2aCCKO6JI8UyTc1tOdrmaFppe1r9bFhZtmyalamlZtkwNfdeuHPvBSoCKgIist/fH0+cRHAh8Jxxf67rXMA5L+97H87hnPs87/3cj8kwDAMhhBBCCCFsgIPuAIQQQgghhCgrktwKIYQQQgibIcmtEEIIIYSwGZLcCiGEEEIImyHJrRBCCCGEsBmS3AohhBBCCJshya0QQgghhLAZktwKIYQQQgibIcmtEEIIIYSwGZLcClECk8nEm2++qTsMs8GDB1O9enXdYRSRkZHBww8/TEhICCaTiWeeeUZ3SBbvzTffxGQylek+S3pulMfzd+LEiZhMJo4cOVKm+71e7du3p3379hV+3KNHj+Lm5sbq1asr/NiXMm/ePLy8vDh58uRVbT948GC8vLzKOSrLZqnPa3F9JLkVFabwRaTw4ubmRlhYGF26dOHzzz/n7NmzukO8pDVr1vDmm2+Smppapvtt3759kb+Jn58fLVu25IcffqCgoKBMjvHee+8xY8aMMtnXxfudOHEijz/+OD/99BMDBgy45LY5OTl89tlnREdH4+3tja+vLw0aNODRRx9lz549ZR5bRcvIyOCNN96gYcOGeHp64u/vT9OmTXn66adJSEjQHV65+frrr5k4cWKZ7vPIkSNF/idMJhPe3t40bdqUL7/8kvz8/DI9Xmm9/fbbtGrVihtvvLHI9bNmzaJdu3YEBQXh4eFBjRo1uOuuu5g3b16R7U6ePMnTTz9N3bp1cXd3JygoiBtuuIGXX36ZjIwM83aDBw8u8rdwcnKiWrVq3HPPPezatavIPrt27UpUVBSjRo0qvzteSgUFBfz444/ceuutBAQE4OzsTFBQEJ07d+bbb78lOztbd4jChjjpDkDYn7fffpvIyEhyc3NJTExk2bJlPPPMM3zyySfMnDmTxo0b6w6R8+fP4+T037/HmjVreOuttxg8eDC+vr5leqyqVaua34xOnjzJjz/+yEMPPcS+fft4//33r3v/7733HnfccQe9e/e+7n1daMmSJbRu3Zo33njjitv269ePuXPncu+99/LII4+Qm5vLnj17mD17Nm3atKFu3bplGltFys3N5eabb2bPnj0MGjSIJ598koyMDHbu3MnUqVPp06cPYWFhALz++uu88sorZXr87777rsw+CF3OgAEDuOeee3B1dTVf9/XXXxMQEMDgwYPL/Hj33nsv3bt3ByAtLY05c+bw5JNPEhcXx4cffmjebsGCBWV+7Cs5efIkkyZNYtKkSUWu/+ijj3jxxRdp164dw4cPx8PDgwMHDrBo0SKmTZtG165dAUhJSaFFixakp6fz4IMPUrduXU6fPs22bdsYO3Ysjz/+eJERVVdXV77//nsA8vLyOHjwIN988w3z5s1j165d5ucXwJAhQ3jhhRd46623qFSpUgX8Na7s/Pnz9OnTh/nz59OmTRteeOEFgoODSUlJYfny5TzxxBOsW7eO8ePH6w5V2ApDiAoyYcIEAzA2bNhQ7LbFixcb7u7uRkREhJGZmakhusv78MMPDcA4fPhwme63Xbt2RoMGDYpcd+7cOaNq1aqGp6enkZOTYxiGYQwaNMiIiIgo1TE8PT2NQYMGXWekxUVGRho9evS44nbr1683AOPdd98tdlteXp5x6tSpMo+tIv36668GYEyZMqXYbefPnzfS0tIqPCbAeOONN8pkXxkZGZe8rUGDBka7du3K5DiFDh8+bADGhx9+WOT6goICo2XLlkZYWFiZHq80PvnkE8Pd3d04e/as+brc3FzD29vbuPXWW0v8naSkJPP3o0ePNgBj9erVxbZLS0szzp8/b/550KBBhqenZ7HtZs+ebQDGt99+W+w4jo6Oxvjx4694Py6177I2ZMgQAzDGjBlT4u379u0zvvrqq3KPoySF70tl9dp+uf8XUXGkLEFYhA4dOvC///2PuLg4Jk+eXOS2PXv2cMcdd+Dn54ebmxstWrRg5syZRbYpLHlYvXo1zz33HIGBgXh6etKnT59i9WcbN26kS5cuBAQE4O7uTmRkJA8++GCRbS6sWXzzzTd58cUXAYiMjDSfHjxy5Ajt2rWjSZMmJd6nOnXq0KVLl2v+W3h4eNC6dWvOnTt32dq5c+fO8fzzz1OtWjVcXV2pU6cOH330EYZhFLkf586dY9KkSea4rzTKlpyczEMPPURwcDBubm40adKkyAjVsmXLMJlMHD58mL///rvI36MkBw8eBCh2+hbA0dERf3//ItcdP36chx56iLCwMFxdXYmMjOTxxx8nJyfHvE1qairPPPOM+b5HRUXxwQcfFBnBLDy9/dFHH/Htt99Ss2ZNXF1dadmyJRs2bCgWy9U8z671/rm5ueHt7W3+uaSaW5PJxLBhw5g+fTr169fH3d2dmJgYtm/fDsC4ceOIiorCzc2N9u3bF/s7X009dlxcHE888QR16tTB3d0df39/7rzzzmL7Kvw/KhxNCwoKomrVqkVuK/yd6tWrs3PnTpYvX25+DrRv355Dhw5hMpn49NNPi8WxZs0aTCYTP//882XjLYnJZCI4OLjIGRUoXnObk5PDiBEjaN68OT4+Pnh6etK2bVuWLl1abJ/Tpk2jefPmVKpUCW9vbxo1asRnn312xVhmzJhBq1atioyunjp1ivT09BKfBwBBQUHm7w8ePIijoyOtW7cutp23tzdubm5XjCEkJASg2N8jKCiIxo0b89dff11xH4UOHTpEly5d8PT0JCwsjLffftv8OmIYBtWrV+f2228v9ntZWVn4+PgwZMiQS+776NGjfP/993Tt2pWnn366xG1q1arFE088UeS6goICxowZQ4MGDXBzcyM4OJghQ4Zw5syZIttVr16dnj17smrVKm644Qbc3NyoUaMGP/74Y7Hj7Ny5kw4dOuDu7k7VqlV55513LnnWY+7cubRt2xZPT08qVapEjx492LlzZ5FtCmuWDx48SPfu3alUqRL9+/e/5N9CVBwpSxAWY8CAAbz66qssWLCARx55BFAvRjfeeCNVqlThlVdewdPTk19//ZXevXvz+++/06dPnyL7ePLJJ6lcuTJvvPEGR44cYcyYMQwbNoxffvkFUIlb586dCQwM5JVXXsHX15cjR47wxx9/XDKuvn37sm/fPn7++Wc+/fRTAgICAAgMDGTAgAE88sgj7Nixg4YNG5p/Z8OGDezbt4/XX3+9VH+LQ4cO4ejoeMkSCMMwuO2221i6dCkPPfQQTZs2Zf78+bz44oscP37cnFj89NNPPPzww9xwww08+uijANSsWfOSxz1//jzt27fnwIEDDBs2jMjISKZPn87gwYNJTU3l6aefpl69evz00088++yzVK1aleeff9789yhJREQEAFOmTOHGG28s9mZ8oYSEBG644QZSU1N59NFHqVu3LsePH+e3334jMzMTFxcXMjMzadeuHcePH2fIkCGEh4ezZs0ahg8fzokTJxgzZkyRfU6dOpWzZ88yZMgQTCYTo0ePpm/fvhw6dAhnZ2fg2p9nJd2/H3/8kddff71UE8ZWrlzJzJkzGTp0KACjRo2iZ8+evPTSS3z99dc88cQTnDlzhtGjR/Pggw+yZMmSa9r/hg0bWLNmDffccw9Vq1blyJEjjB07lvbt27Nr1y48PDyKbP/EE08QGBjIiBEjOHfuXIn7HDNmDE8++SReXl689tprAAQHB1OjRg1uvPFGpkyZwrPPPlvkd6ZMmUKlSpVKTJQulpmZyalTpwBIT09n7ty5zJs3j+HDh1/299LT0/n+++/NJTBnz55l/PjxdOnShfXr19O0aVMAFi5cyL333kvHjh354IMPANi9ezerV6++ZBIGqgxlw4YNPP7440WuDwoKwt3dnVmzZvHkk0/i5+d3yX1ERESQn5/PTz/9xKBBg674twDMf4v8/HwOHTrEyy+/jL+/Pz179iy2bfPmza+6zj4/P5+uXbvSunVrRo8ezbx583jjjTfIy8vj7bffxmQycf/99zN69GhSUlKK3K9Zs2aRnp7O/ffff8n9z507l/z8/MtuU5IhQ4YwceJEHnjgAZ566ikOHz7Ml19+yT///MPq1avN/7sABw4c4I477uChhx5i0KBB/PDDDwwePJjmzZvToEEDABITE7nlllvIy8sz/49/++23uLu7Fzt24ePSpUsXPvjgAzIzMxk7diw33XQT//zzT5EPk3l5eXTp0oWbbrqJjz76qNj/ktBE78CxsCeXK0so5OPjY0RHR5t/7tixo9GoUSMjKyvLfF1BQYHRpk0bo1atWsX23alTJ6OgoMB8/bPPPms4OjoaqamphmEYxp9//nnFGAyj+GndS5UlpKamGm5ubsbLL79c5PqnnnrK8PT0vOIpqnbt2hl169Y1Tp48aZw8edLYvXu38dRTTxmA0atXL/N2F5clzJgxwwCMd955p8j+7rjjDsNkMhkHDhwwX3ctZQljxowxAGPy5Mnm63JycoyYmBjDy8vLSE9PN18fERFxVWUJBQUFRrt27QzACA4ONu69917jq6++MuLi4optO3DgQMPBwaHEx6fwcR05cqTh6elp7Nu3r8jtr7zyiuHo6GjEx8cbhvHf6W1/f38jJSXFvN1ff/1lAMasWbPM113t86wkmZmZRp06dQzAiIiIMAYPHmyMHz++yGnoQm+88YZx8csuYLi6uhZ5bo0bN84AjJCQkCJ/8+HDhxd7HpZUsnLx87ekUp/Y2FgDMH788UfzdYX/RzfddJORl5dXZPuSTt9eqiyhMP7du3ebr8vJyTECAgKu+FwsfNxKujz++ONF/r8NQ/0PXRhDXl6ekZ2dXWSbM2fOGMHBwcaDDz5ovu7pp582vL29i93PKzlw4IABGF988UWx20aMGGEAhqenp9GtWzfj3XffNTZt2lRsu8TERCMwMNAAjLp16xqPPfaYMXXqVPPr1IUGDRpU4t+iSpUqJe7bMAzjvffeM4ASn4Ml7fvJJ580X1dQUGD06NHDcHFxMU6ePGkYhmHs3bvXAIyxY8cW+f3bbrvNqF69erHH5ELPPvusARhbtmwpcn12drb5de/kyZNFypNWrlxZYqnPvHnzil0fERFhAMaKFSvM1yUnJxuurq7G888/b77umWeeMQBj3bp1Rbbz8fEp8rw+e/as4evrazzyyCNFjp2YmGj4+PgUub7w7/fKK69c8v4LPaQsQVgULy8vc9eElJQUlixZwl133cXZs2c5deoUp06d4vTp03Tp0oX9+/dz/PjxIr//6KOPFhk5a9u2Lfn5+cTFxQGYR0Jnz55Nbm7udcfr4+PD7bffzs8//2w+jZefn88vv/xC79698fT0vOI+9uzZQ2BgIIGBgdSrV48vvviCHj168MMPP1zyd+bMmYOjoyNPPfVUkeuff/55DMNg7ty5pbo/c+bMISQkhHvvvdd8nbOzM0899RQZGRksX778mvdpMpmYP38+77zzDpUrV+bnn39m6NChREREcPfdd5s7UBQUFDBjxgx69epFixYtStwPwPTp02nbti2VK1c2PydOnTpFp06dyM/PZ8WKFUV+7+6776Zy5crmn9u2bQuo0XEo3fPsQu7u7qxbt85cujJx4kQeeughQkNDefLJJ69qFnjHjh2LjAa1atUKUBPxLpwUVHh9YexX68LRqdzcXE6fPk1UVBS+vr5s3ry52PaPPPIIjo6O13SMC9111124ubkxZcoU83Xz58/n1KlTVz2C9+ijj7Jw4UIWLlzI77//ztChQxk3bhzPPffcZX/P0dERFxcXQD2nUlJSyMvLo0WLFkXuq6+vL+fOnWPhwoXXdN9Onz4NUOQ5Veitt95i6tSpREdHM3/+fF577TWaN29Os2bN2L17t3m74OBgtm7dymOPPcaZM2f45ptvuO+++wgKCmLkyJFFSotAlbcU/i3mz5/PuHHj8PLyonv37uzbt69YHIWxFY72XsmwYcPM3xeWyeTk5LBo0SIAateuTatWrYo8nikpKcydO5f+/ftf9mxFeno6QLGWY3PmzDG/7gUGBprPgID6H/fx8eHWW28t8j/evHlzvLy8ipWY1K9f3/x/DeosUp06dYr8n8yZM4fWrVtzww03FNnu4jKChQsXkpqayr333lvk2I6OjrRq1arE8paLR/GFfpLcCouSkZFhfjM/cOAAhmHwv//9r8iLYGBgoHmGfnJycpHfDw8PL/Jz4Yt8YZ1Wu3bt6NevH2+99RYBAQHcfvvtTJgw4bra0AwcOJD4+HhWrlwJwKJFi0hKSrpsa6wLVa9enYULF7Jo0SJWrVpFYmIis2fPNpc/lCQuLo6wsLBis6Hr1atnvr004uLiqFWrFg4ORV8arne/rq6uvPbaa+zevZuEhAR+/vlnWrduza+//mp+Yz158iTp6elFyjtKsn//fubNm1fsOdGpUyfg2p8TpXmeXczHx4fRo0dz5MgRjhw5wvjx46lTpw5ffvklI0eOvOLf5+IYfXx8AKhWrVqJ119cd3gl58+fZ8SIEeYa5YCAAAIDA0lNTSUtLa3Y9pGRkde0/4v5+vrSq1cvpk6dar5uypQpVKlShQ4dOlzVPmrVqkWnTp3o1KkTffv25csvv+SJJ55gzJgx5nrkS5k0aRKNGzfGzc0Nf39/AgMD+fvvv4vc1yeeeILatWvTrVs3qlatyoMPPlisXdflXJyAFrr33ntZuXIlZ86cYcGCBdx33338888/9OrVi6ysLPN2oaGhjB07lhMnTrB3714+//xzcynIxV0DHB0dzX+Lzp078+ijj7Jo0SLS0tJKLNMojO1qSmQcHByoUaNGketq164NUKQme+DAgaxevdr8GjB9+nRyc3Ov+DpX+Bp1YXszUDXqhQl7586di9y2f/9+0tLSCAoKKvY/mZGRccX/cVD/5xf+nxS+tl2sTp06xY4Nah7IxcdesGBBsWM7OTmZ69KF5ZCaW2Exjh07RlpaGlFRUQDmQv8XXnjhkhOzCrctdKnRpgtf7H/77TfWrl3LrFmzmD9/Pg8++CAff/wxa9euLVVD8y5duhAcHMzkyZO5+eabmTx5MiEhIeZk60o8PT2veltbEBoayj333EO/fv1o0KABv/766zX1Si0oKODWW2/lpZdeKvH2wjfmQld6TpTmeXY5ERERPPjgg/Tp04caNWowZcoU3nnnncv+zqVivFLsV+vJJ59kwoQJPPPMM8TExODj44PJZOKee+4pcUJNSXWI12rgwIFMnz6dNWvW0KhRI2bOnMkTTzxR7IPTtejYsSNffvklK1asoFGjRiVuM3nyZAYPHkzv3r158cUXCQoKwtHRkVGjRpkn/4Gqkd2yZQvz589n7ty5zJ07lwkTJjBw4MBiLb4uVDgB8kofMLy9vbn11lu59dZbcXZ2ZtKkSaxbt4527doV2c5kMlG7dm1q165Njx49qFWrFlOmTOHhhx++7P6rVq1KnTp1ip2puDC2y31Avlb33HMPzz77LFOmTOHVV19l8uTJtGjRolhyeLHCNn87duwoMvn2wg+kF08iLigoICgoqMhI8YUuru8vq/+TwmODqrstnLR3oYvnDLi6ul7Xc1qUD0luhcX46aefAMwJRuFogrOzc5knf61bt6Z169a8++67TJ06lf79+zNt2rRLvqFcbgTE0dGR++67j4kTJ/LBBx8wY8aM6z6teyUREREsWrSIs2fPFhm9LVwQ4cJTfNcywSkiIoJt27ZRUFBQ5AW7pP1eL2dnZxo3bsz+/fs5deoUQUFBeHt7s2PHjsv+Xs2aNcnIyCiz50R5Pc8qV65MzZo1r3h/KsJvv/3GoEGD+Pjjj83XZWVlXfeiJJd7bnXt2pXAwECmTJlCq1atyMzMvOqzGZeSl5cHFB8FvNBvv/1GjRo1+OOPP4rEV1I/ZhcXF3r16kWvXr0oKCjgiSeeYNy4cfzvf/+75Aea8PBw3N3dOXz48FXH3aJFCyZNmsSJEycuu12NGjWoXLnyFbcrlJeXV+Lf4vDhw+bR+SspKCjg0KFDRT4UFpY6XFgq4+fnR48ePZgyZQr9+/dn9erVxSZvlqRbt244Ojqaf+9q1KxZk0WLFnHjjTeWyQctUK9dhaOyF9q7d2+xY4P68GNPgw62Rj5uCIuwZMkSRo4cSWRkpPkFMCgoiPbt2zNu3LgSX+yvdonJC505c6bYp/nC2dOXK00orJ29VDIwYMAAzpw5w5AhQ8jIyLjmmcHXqnv37uTn5/Pll18Wuf7TTz/FZDLRrVs383Wenp5XncR0796dxMREc3cJUG+gX3zxBV5eXsVGna7G/v37iY+PL3Z9amoqsbGxVK5cmcDAQBwcHOjduzezZs1i48aNxbYvfNzuuusuYmNjmT9/fon7LEyArtb1Ps+2bt1aYm1jXFwcu3btuuLIVkVwdHQs9rz/4osvrnu1r8s9t5ycnLj33nvNI/ONGjW67gVaZs2aBXDJ9nvw3yjehfd33bp1xMbGFtmusHa2kIODgzm+y70WODs706JFi2LP0czMzGLHKFRYA1/4XFi3bl2JXSjWr1/P6dOnr+o5s2/fPvbu3Vvi32LTpk3ExMRccR+FLnwdMQyDL7/8EmdnZzp27FhkuwEDBrBr1y5efPFFHB0dueeee6647/DwcB588EHmzp1b7PXqwmNe6K677iI/P7/Ekp68vLxSfSjr3r07a9euZf369ebrTp48WWx0uEuXLnh7e/Pee++VOC+jNO87ouLJyK2ocHPnzmXPnj3k5eWRlJTEkiVLWLhwIREREcycObNIj8evvvqKm266iUaNGvHII49Qo0YNkpKSiI2N5dixY2zduvWajj1p0iS+/vpr+vTpQ82aNTl79izfffcd3t7e5tWQStK8eXMAXnvtNe655x6cnZ3p1auXOemNjo6mYcOGTJ8+nXr16tGsWbNS/GWuXq9evbjlllt47bXXOHLkCE2aNGHBggX89ddfPPPMM0XafTVv3pxFixbxySefEBYWRmRkpHli0sUeffRRxo0bx+DBg9m0aRPVq1fnt99+M4/SlGbFo61bt3LffffRrVs32rZti5+fH8ePH2fSpEkkJCQwZswYc0Ly3nvvsWDBAtq1a8ejjz5KvXr1OHHiBNOnT2fVqlX4+vry4osvMnPmTHr27Glu93Pu3Dm2b9/Ob7/9xpEjR675dOz1PM8WLlzIG2+8wW233Ubr1q3x8vLi0KFD/PDDD2RnZ5v7JevUs2dPfvrpJ3x8fKhfvz6xsbEsWrSoWI/ha9W8eXPGjh3LO++8Q1RUFEFBQUVqagcOHMjnn3/O0qVLze22rtbmzZvNp6vPnj3L4sWL+f3332nTpk2xGs0L9ezZkz/++IM+ffrQo0cPDh8+zDfffEP9+vWLjHI+/PDDpKSk0KFDB6pWrUpcXBxffPEFTZs2NdeYX8rtt9/Oa6+9Rnp6urmPcWZmJm3atKF169Z07dqVatWqkZqayowZM1i5ciW9e/cmOjoaUGeppkyZQp8+fWjevDkuLi7s3r2bH374ATc3N1599dUix8vLyzP/LQoKCjhy5AjffPMNBQUFxUakk5OT2bZtm7mt3JW4ubkxb948Bg0aRKtWrZg7dy5///03r776arGR3x49euDv78/06dPp1q1bkd69lzNmzBgOHz7Mk08+ybRp0+jVqxdBQUGcOnWK1atXM2vWrCIJfbt27RgyZAijRo1iy5YtdO7cGWdnZ/bv38/06dP57LPPuOOOO67q2IVeeuklfvrpJ3O/3cJWYIVnqwp5e3szduxYBgwYQLNmzbjnnnsIDAwkPj6ev//+mxtvvPGSSbqwIBXen0HYrcJWQoUXFxcXIyQkxLj11luNzz77rEjLowsdPHjQGDhwoBESEmI4OzsbVapUMXr27Gn89ttvxfZ9cQuppUuXGoCxdOlSwzAMY/Pmzca9995rhIeHG66urkZQUJDRs2dPY+PGjUV+jxJWeBo5cqRRpUoVw8HBocS2YIWrDr333ntX/TcpaYWykpTU7uns2bPGs88+a4SFhRnOzs5GrVq1jA8//LBYW549e/YYN998s+Hu7m4AV2zFlJSUZDzwwANGQECA4eLiYjRq1MiYMGFCse2uthVYUlKS8f777xvt2rUzQkNDDScnJ6Ny5cpGhw4dijyGheLi4oyBAwcagYGBhqurq1GjRg1j6NChRdo7nT171hg+fLgRFRVluLi4GAEBAUabNm2Mjz76yLyq26VWujKMkh/fq3meleTQoUPGiBEjjNatWxtBQUGGk5OTERgYaPTo0cNYsmRJkW0v1Qps6NChRa67VOyFz+fp06ebr7uaVmBnzpwxP6ZeXl5Gly5djD179hgRERFFng+Xa9dXUiuwxMREo0ePHkalSpUMoMS2YA0aNDAcHByMY8eOFbutJCW1AnNycjJq1KhhvPjii0VWBTOM4q3ACgoKjPfee8+IiIgwXF1djejoaGP27NnF/k6//fab0blzZyMoKMhwcXExwsPDjSFDhhgnTpy4YoxJSUmGk5OT8dNPP5mvy83NNb777jujd+/e5mN7eHgY0dHRxocffljk+btt2zbjxRdfNJo1a2b4+fkZTk5ORmhoqHHnnXcamzdvLnKsklqBeXt7Gx07djQWLVpULLaxY8caHh4el3w9vXjfnp6exsGDB43OnTsbHh4eRnBwsPHGG28Y+fn5Jf7OE088YQDG1KlTr7j/C+Xl5RkTJkwwOnToYL7PAQEBRseOHY1vvvmmyKpshb799lujefPmhru7u1GpUiWjUaNGxksvvWQkJCSYt7nU69DFzwvDUH/3du3aGW5ubkaVKlWMkSNHGuPHjy/x9Xzp0qVGly5dDB8fH8PNzc2oWbOmMXjw4CLvFRW1wpu4dibDKEXFtRCimM8++4xnn32WI0eOlDh7Vwh7FB0djZ+fH4sXL9YdSpl66KGH2Ldvn7lLiqWIjo6mffv2Ja4QVxaeffZZxo8fT2JioixYICyWlCUIUQYMw2D8+PG0a9dOElsh/rVx40a2bNlyTd0wrMUbb7xB7dq1Wb169SWX3K1o8+bNY//+/SXWo5eFrKwsJk+eTL9+/SSxFRZNklshrsO5c+eYOXMmS5cuZfv27de0nrsQtmrHjh1s2rSJjz/+mNDQUO6++27dIZW58PDwIn1rLUHXrl0v20mitJKTk1m0aBG//fYbp0+fvuzyxEJYAkluhbgOJ0+e5L777sPX15dXX32V2267TXdIQmj322+/8fbbb1OnTh1+/vnnIpNEhfXZtWsX/fv3JygoiM8//9zcYUYISyU1t0IIIYQQwmZIn1shhBBCCGEzJLkVQgghhBA2Q2puUU2xExISqFSp0jUtVSqEEEIIISqGYRicPXuWsLCwIkvEX0ySWyAhIYFq1arpDkMIIYQQQlzB0aNHqVq16iVvl+QWzEuKHj161LyUohBCCCGEsBzp6elUq1btikvBS3IL5lIEb29vSW6FEEIIISzYlUpIZUKZEEIIIYSwGZLcCiGEEEIImyHJrRBCCCGEsBlScyuEEEIIu2YYBnl5eeTn5+sOxa45Ojri5OR03W1ZJbkVQgghhN3KycnhxIkTZGZm6g5FAB4eHoSGhuLi4lLqfUhyK4QQQgi7VFBQwOHDh3F0dCQsLAwXFxdZzEkTwzDIycnh5MmTHD58mFq1al12oYbLkeRWCCGEEHYpJyeHgoICqlWrhoeHh+5w7J67uzvOzs7ExcWRk5ODm5tbqfYjE8qEEEIIYddKO0Ioyl5ZPBbyaAohhBBCCJshya0QQgghhLAZUnMrhBBCCHGR+Hg4darijhcQAOHhFXe8Cx05coTIyEj++ecfmjZtqieIMiTJrRBCCCHEBeLjoW5dOH++4o7p7g579lx9gjt48GAmTZrEkCFD+Oabb4rcNnToUL7++msGDRrExIkTyz5YCyfJrRBCCCHEBU6dUoltnz4QGFj+xzt5Ev78Ux33WkZvq1WrxrRp0/j0009xd3cHICsri6lTpxKuaxjYAkjNrRBCCCFECQIDITS0/C+lTaCbNWtGtWrV+OOPP8zX/fHHH4SHhxMdHW2+bt68edx00034+vri7+9Pz549OXjw4GX3vWPHDrp164aXlxfBwcEMGDCAUxVZp3EdJLkVQojSyM6G48chJ0d3JEIIO/bggw8yYcIE888//PADDzzwQJFtzp07x3PPPcfGjRtZvHgxDg4O9OnTh4KCghL3mZqaSocOHYiOjmbjxo3MmzePpKQk7rrrrnK9L2XFYpLb999/H5PJxDPPPGO+Lisri6FDh+Lv74+Xlxf9+vUjKSmpyO/Fx8fTo0cPPDw8CAoK4sUXXyQvL6+CoxdC2IX8fPjxR+jdG/z9oWpVcHVV3z/8sCqYE0KICnT//fezatUq4uLiiIuLY/Xq1dx///1FtunXrx99+/YlKiqKpk2b8sMPP7B9+3Z27dpV4j6//PJLoqOjee+996hbty7R0dH88MMPLF26lH379lXE3bouFlFzu2HDBsaNG0fjxo2LXP/ss8/y999/M336dHx8fBg2bBh9+/Zl9erVAOTn59OjRw9CQkJYs2YNJ06cYODAgTg7O/Pee+/puCtCCFsVFwcDBsCqVaoorlUrCA6Gc+cgJQWmT4fx4+GOO+Cbb1TCK4QQ5SwwMJAePXowceJEDMOgR48eBAQEFNlm//79jBgxgnXr1nHq1CnziG18fDwNGzYsts+tW7eydOlSvLy8it128OBBateuXT53poxoT24zMjLo378/3333He+88475+rS0NMaPH8/UqVPp0KEDABMmTKBevXqsXbuW1q1bs2DBAnbt2sWiRYsIDg6madOmjBw5kpdffpk333wTFxcXXXdLCGFLZs2C++8HBwcYOBCqVy++Tbt2sH07zJ0LzZrBjBlwQc2bEEKUlwcffJBhw4YB8NVXXxW7vVevXkRERPDdd98RFhZGQUEBDRs2JOcSZVUZGRn06tWLDz74oNhtoaGhZRt8OdBeljB06FB69OhBp06dily/adMmcnNzi1xft25dwsPDiY2NBSA2NpZGjRoRHBxs3qZLly6kp6ezc+fOSx4zOzub9PT0IhchhCjRypXQrx+EhcGQISUntgBOTiqZffhhVb4QEwMXTPIQQojy0rVrV3JycsjNzaVLly5Fbjt9+jR79+7l9ddfp2PHjtSrV48zZ85cdn/NmjVj586dVK9enaioqCIXT0/P8rwrZULryO20adPYvHkzGzZsKHZbYmIiLi4u+Pr6Frk+ODiYxMRE8zYXJraFtxfedimjRo3irbfeus7ohRA2b/duuO02qFZNlRs4Ol75d3x9YfBgNXJ7zz0wezZ07lzOgQohysPJk9ZxHEdHR3bv3m3+/kKVK1fG39+fb7/9ltDQUOLj43nllVcuu7+hQ4fy3Xffce+99/LSSy/h5+fHgQMHmDZtGt9//32xY1gabcnt0aNHefrpp1m4cCFubm4Veuzhw4fz3HPPmX9OT0+nWrVqFRqDEMLCpaRA165qwtidd15dYlvIyUk1yPz1VzX5bMkSaN263EIVcPas+hyxdi1s2ADHjkFqKuTmQqVKULmyaspfr54ql77pporpXyqsU0CAWlThzz8r7pju7uq4peXt7V3i9Q4ODkybNo2nnnqKhg0bUqdOHT7//HPat29/yX2FhYWxevVqXn75ZTp37kx2djYRERF07doVBwftJ/2vSFtyu2nTJpKTk2nWrJn5uvz8fFasWMGXX37J/PnzycnJITU1tcjobVJSEiEhIQCEhISwfv36Ivst7KZQuE1JXF1dcXV1LcN7I4SwOc8/rzqqP/oolOYDuKOjGu2dMgW6dYN//rl0SYMotc2b4eOPVQVIVpZKDkJCICJCJbMODqprW2Ym7NoFK1ZAYRlho0ZqYP6226BlSzCZ9N4XYTnCw1XzE0tefvdKK4/NmDHD/H2nTp2KdUYwDMP8ffXq1Yv8DFCrVq0i/XOtibbktmPHjmzfvr3IdQ888AB169bl5Zdfplq1ajg7O7N48WL69esHwN69e4mPjycmJgaAmJgY3n33XZKTkwkKCgJg4cKFeHt7U79+/Yq9Q0II27FkCUycCL16gY9P6ffj7Ax33w3ff69Gf1evBpnoWibi4uCVV2DaNJUUtGkDjRtf3cOVlqZ+/+BBGDMG3n1XVZ7cey/076/2I0R4+LUlm8JyaEtuK1WqVKz9hKenJ/7+/ubrH3roIZ577jn8/Pzw9vbmySefJCYmhtb/nt7r3Lkz9evXZ8CAAYwePZrExERef/11hg4dKiOzQojSOX8eHnlEjbKWRbcDd3fo2xcmTIBXX4WPPrr+fdq5X35RD5HJBD17qofpWs6U+vioBLZxYygoUInuzp3w1VcwejTUr6+6vt13nyQ3Qlgjiy6c+PTTT+nZsyf9+vXj5ptvJiQkpMgQuaOjI7Nnz8bR0ZGYmBjuv/9+Bg4cyNtvv60xaiGEVXv3XYiPhx49yu48dZUq0LGjOn8+e3bZ7NMO5eXBY4+peXoREfD449C8+bUlthdzcIDISJUkP/usGr11cIA33lDHuPFG+PprSE4uu/shhChfJuPiIgs7lJ6ejo+PD2lpaZcsyBZC2IHkZJXRtGihktGyZBjqHHpamirmu6gTjLi87GyVeM6cqUqYmzUr3xrZ7Gz1MO3cqcoXANq2VWXUt90mI7q2Iisri8OHDxMZGVnhk9tFyS73mFxtvmbRI7dCCFGhCksG2rQp+32bTGo0OC0NXn657Pdvw7KyVEI5ezbcdZcarS3vyV+urtCkiSpNeP559dAdPw7PPKM+/zRuDK+9psqoZcV3ISyLJLdCCAGq0eSXX6pRW3f38jmGtzfccgt8+62ati+uyDDggQdg6VI1cqtj1U8PDzVS3L8/vPCCWtMD4LPPVEuxgAAV25Qpqv2YEEIv7cvvCiGERfj4YzW76N9uLOWmZUt1rvvhh9VyvTL59bLefFNVc9x5p6qN1c3NDRo2VJeCAkhIgP371UJ206apFscdOsCgQarVcXl9ThJCXJqM3AohxKlT8MUXKvH08CjfYxWWJxw8CJ9/Xr7HsnLTp8Pbb6vyZ0vs7ujgAFWrqsH4hx9WE9JuvRX27VOjvCEh8NJL8G/7dSFEBZGRWyGE+P57tZRVeY/aFgoKUoWjI0eqIb5/+3SL/xw9qtp9NWigOhZYA29vuOEGdUlJUQtMfPGFujzzDIwYISO5ViU+3rJXcRCXJMmtEMK+5efD2LFqaLC8R20v1L69Kk8YMQK++abijmsFCgpg4MD/BrmtceUwPz/o1Ekl5mvXqqqXX3+FH36Adu10RyeuKD5eLXF3/nzFHdPdXbXosOIEt3r16jzzzDM888wzWuOQ5FYIYd/mz1dvZLfeWrHH9fBQs5G++w6GDlVrwQpArRq2fLlaSMHaRzrd3VXZQqNGqttDhw5qItqwYbojE5d16pRKbPv0gcDA8j/eyZPw55/quFeZ3A4ePJhJkyYVu37//v1ERUWVdYRWRZJbIYR9+/prCAtTCy1UtBtuUOeuX3wR5s2r+ONboGPH4PXXVfmzJUwgKysBAWo0euFCePJJ2LtXJfGOjrojE5cVGAihobqjuKSuXbsyYcKEItcFVkQybuFkQpkQwn7FxcGcOeW/IsClODqq8oT582HVqoo/vgV64QXVceCWW3RHUvYcHKBLF1Vq8fXX8PTTqtWZEKXl6upKSEhIkYujoyN//fUXzZo1w83NjRo1avDWW2+Rd0FDZpPJxLhx4+jZsyceHh7Uq1eP2NhYDhw4QPv27fH09KRNmzYcLFzBBDh48CC33347wcHBeHl50bJlSxYtWnTZ+FJTU3n44YcJDAzE29ubDh06sHXr1nL7exSS5FYIYb+++0614tJZElC/vhoZeu01u890li2DX35Rp+5tebGoFi3UKmtffQUffKA7GmFrVq5cycCBA3n66afZtWsX48aNY+LEibz77rtFths5ciQDBw5ky5Yt1K1bl/vuu48hQ4YwfPhwNm7ciGEYDLugfiYjI4Pu3buzePFi/vnnH7p27UqvXr2Ij4+/ZCx33nknycnJzJ07l02bNtGsWTM6duxISkpKud1/kORWCGGv8vNh/HjVsNTFRV8cJpOaYbRiBSxerC8OzfLzVR1qeLhaGczWtWgBN98Mw4erhF6I0pg9ezZeXl7my5133slbb73FK6+8wqBBg6hRowa33norI0eOZNy4cUV+94EHHuCuu+6idu3avPzyyxw5coT+/fvTpUsX6tWrx9NPP82yZcvM2zdp0oQhQ4bQsGFDatWqxciRI6lZsyYzZ84sMbZVq1axfv16pk+fTosWLahVqxYfffQRvr6+/Pbbb+X5Z5GaWyGEnVqxAhIToXt33ZGoZbeqVVOZTseO1tke4Dr9+qtqHvHQQ/Zz99u3Vy3DHn1UdaGz4knyQpNbbrmFsWPHmn/29PSkcePGrF69ushIbX5+PllZWWRmZuLxb1eYxo0bm28PDg4GoNEFZ7GCg4PJysoiPT0db29vMjIyePPNN/n77785ceIEeXl5nD9//pIjt1u3biUjIwN/f/8i158/f75IuUN5kORWCGGfpk5V/ZqqVtUdicrm2reHn35SNcA9euiOqELl58Mbb6gc3xIejopiMqnPVt9+q9odL16s6nKFuFqenp7FOiNkZGTw1ltv0bdv32Lbu11Q7+Ps7Gz+3vTvJ8qSrisoKADghRdeYOHChXz00UdERUXh7u7OHXfcQU5OTomxZWRkEBoaWmT0t5Cvr+/V3cFSkuRWCGF/srPV8leNGlnOMGFkJEREqIUdune3nLgqwM8/qyVsH3lEdyQVz90dbrtNfa4ZMwaee053RMLaNWvWjL1795Z5O7DVq1czePBg+vTpA6jk9ciRI5eNIzExEScnJ6pXr16msVyJJLdCCPszfz6kpVlWb1mTSXX8nzpVzayyxXYBJcjLU6O2deuqjmz2KDJStT4bMQLuu08t2yssxMmTVnecESNG0LNnT8LDw7njjjtwcHBg69at7Nixg3feeafU+61VqxZ//PEHvXr1wmQy8b///c88qluSTp06ERMTQ+/evRk9ejS1a9cmISGBv//+mz59+tCiRYtSx3IlktwKIezPlCkqg7C0ZW+jolSG9/bbdpPc/v47HDqk6k7tWfv2sGOHSnC//VZ3NIKAADWs/uefFXdMd3d13OvUpUsXZs+ezdtvv80HH3yAs7MzdevW5eGHH76u/X7yySc8+OCDtGnThoCAAF5++WXS09Mvub3JZGLOnDm89tprPPDAA5w8eZKQkBBuvvlmc41veTEZhp33ngHS09Px8fEhLS0Nb29v3eEIIcpTRoZqzH7jjWqFMEuza5cqmVizRs0ysnE33ACnT6vVyOzd2rVqkYetW1UTD1H+srKyOHz4MJGRkUXqUQG1cuGpUxUXTECAzCrk8o/J1eZrMnIrhLAvM2dCVpblZg/16qkR5XffVeu12rC1a2HDBrj3Xt2RWIaWLWHTJnj+eVU5IzQLD5dk00rJvEwhhH3580+11G45z9YtNZNJjdj+/bcaxbVhn3yiBqtq1dIdiWUoXLBuwQKV9AshSkeSWyGE/cjOhrlzVc8pS9aoEfj4wEcf6Y6k3MTHwx9/qNFKO2oMcUX16oG/P4werTsSIayXJLdCCPuxdCmcOwd16uiO5PIcHVXWN3kynDihO5pyMW6cWhiuaVPdkVgWBwdo1Uol/ocO6Y5GCOskya0Qwn789ZcaFrO0Lgklad5cJbmff647kjKXlwc//AANGuhd+dhSNW0KHh7w6ae6I7EfMrfecpTFYyHJrRDCPhQUwIwZqt2WNZwHd3OD6Gj4+ms4e1Z3NGVq/ny18nF0tO5ILJOzs/psM3686iQhyk/hilyZmZmaIxGFCh+LC1dLu1bSLUEIYR82bVIZVZcuuiO5eq1awfr1apjz6ad1R1Nmvv8eQkPVRZSsZUtYtUpVptjQQ29xHB0d8fX1JTk5GQAPDw/zsrOiYhmGQWZmJsnJyfj6+uLo6FjqfUlyK4SwDzNmgKendbX28fFRM4w++wyGDVNlClYuKUl1OOvUyToG0HXx9FSl4d99B089JX+r8hTy75JwhQmu0MvX19f8mJSWJLdCCPtQWJLgYGXVWK1aqfPTc+ZAr166o7lukyerRK1xY92RWL6mTdVqzJs3qzIFUT5MJhOhoaEEBQWRm5urOxy75uzsfF0jtoUkuRVC2L6jR1XP2Dvu0B3JtataFapVU01hbSC5nThRdWJzd9cdieWrWVMN3v/wgyS3FcHR0bFMEiuhn5UNYQghRCnMn6+GC2vU0B1J6dxwAyxbBtu3647kuuzaBTt2WO7icJbGwUG1PJ4yRS2qJ4S4OpLcCiFs37x5avTTWocL69VTK6qNGaM7kuvyyy/qIYiK0h2J9WjaFNLS1MJ6QoirI8mtEMK25eXBwoXWO2oLaiJZs2ZqCM9Ke0MZhqofrVMHnKQg7qr5+6vPZdOm6Y5ECOshya0QwratWwfp6dY/XNismerVO3687khKZcsWOHBALdwgrk3duurkg421Oxai3EhyK4SwbfPnq75K1t5U1dMT6teHL7+E/Hzd0VyzadPUXYiM1B2J9alfH3JyVMMMIcSVSXIrhLBtc+aojMraWoCV5IYbVOeHv//WHck1MQz4+Wc1AimT0a+dry9UqQLTp+uORAjrYAOv9kIIcQmnTqkmoTVr6o6kbISFqQLMzz/XHck1+ecflZPXr687EutVt676nCarxApxZVqT27Fjx9K4cWO8vb3x9vYmJiaGuXPnmm9v3749JpOpyOWxxx4rso/4+Hh69OiBh4cHQUFBvPjii+Tl5VX0XRFCWKKFC9Wwoa0ktwAtWsDixbB7t+5IrtrMmapLQkSE7kisV716cP68qr0VQlye1uS2atWqvP/++2zatImNGzfSoUMHbr/9dnbu3Gne5pFHHuHEiRPmy+jRo8235efn06NHD3JyclizZg2TJk1i4sSJjBgxQsfdEUJYmsWLISQEKlXSHUnZqV9f3Z+xY3VHctX+/FN9vpCShNLz91dl47//rjsSISyf1uS2V69edO/enVq1alG7dm3effddvLy8WLt2rXkbDw8PQkJCzBdvb2/zbQsWLGDXrl1MnjyZpk2b0q1bN0aOHMlXX31FTk6OjrskhLAkixbZ3nChkxM0aaKW+srI0B3NFcXFwbZtqgWYuD61aqlyazk5KcTlWUzNbX5+PtOmTePcuXPExMSYr58yZQoBAQE0bNiQ4cOHk3lBwVFsbCyNGjUiODjYfF2XLl1IT08vMvp7sezsbNLT04tchBA25vBhlVlVr647krLXvLlKbH/+WXckVzRzphqxtfZObJYgKkot6LB+ve5IhLBs2ltpb9++nZiYGLKysvDy8uLPP/+k/r+zDu677z4iIiIICwtj27ZtvPzyy+zdu5c//vgDgMTExCKJLWD+OTEx8ZLHHDVqFG+99VY53SMhhEVYulQtuWuLya2vL9SurdqCPfywup8WasYM9RC4uemOxPpVqaLaqc2dC23a6I5GCMulfeS2Tp06bNmyhXXr1vH4448zaNAgdu3aBcCjjz5Kly5daNSoEf379+fHH3/kzz//5ODBg9d1zOHDh5OWlma+HD16tCzuihDCkixZorIBW82qWrRQ5/svKOOyNKmpsGKFysPF9XNwUF3trKwTnBAVTnty6+LiQlRUFM2bN2fUqFE0adKEzz77rMRtW7VqBcCBAwcACAkJISkpqcg2hT+HhIRc8piurq7mDg2FFyGEDTEMVW8bHq47kvJTs6aaZWTBE8sWLFD1oVJvW3aiolRrtYve+oQQF9Ce3F6soKCA7OzsEm/bsmULAKH/rjQUExPD9u3bSU5ONm+zcOFCvL29zaUNQgg7tHeveve35eWwTCaIjlZLf506pTuaEs2fr5pV+PjojsR2FHa1W7BAbxxCWDKtye3w4cNZsWIFR44cYfv27QwfPpxly5bRv39/Dh48yMiRI9m0aRNHjhxh5syZDBw4kJtvvpnGjRsD0LlzZ+rXr8+AAQPYunUr8+fP5/XXX2fo0KG4urrqvGtCCJ2WLFGzmGx55BZUcmsYqnOChTGM/xaHE2XHy0tV21zQEl4IcRGtyW1ycjIDBw6kTp06dOzYkQ0bNjB//nxuvfVWXFxcWLRoEZ07d6Zu3bo8//zz9OvXj1mzZpl/39HRkdmzZ+Po6EhMTAz3338/AwcO5O2339Z4r4QQ2i1eDFWrgouL7kjKl4eH6u4/diwUFOiOpogdOyAx0bbWz7AUNWqo5DY/X3ckQlgmrd0Sxo8ff8nbqlWrxvLly6+4j4iICObMmVOWYQkhrFlBgRq5/fcMj81r0QImTFAJ/a236o7GbN489dnC1toMW4KaNWHlSjWfMDpadzRCWB6Lq7kVQojrsnOnmqZviy3ASlKtGgQHW9zEsjlz1EPgpL3hpO2pUgWcnVW3OyFEcZLcCiFsy4oVqt62alXdkVQMkwmaNVOrJRw/rjsaQK0vsXq1On0uyp6Tk/pMs2SJ7kiEsEyS3AohbMuKFSqxdXbWHUnFadxYJfTff687EgCWLYPcXFmVrDxFRKinuizFK0RxktwKIWyHYajMyl5GbQu5uUHDhvDttxaR7SxYAH5+6iLKR/XqcPas6nkrhChKklshhO04cACSk+1zFlPz5pCQYBE9ohYvVg+BBa8KbPWqVFET9qTuVojiJLkVQtiOFStURlWtmu5IKl5YmBqx1jyxLCkJdu2S/rblrbCNs9TdClGcJLdCCNuxYoVK8tzcdEeiR3S06sF15Ii2EJYtU1/tpVmFThERqiVYbq7uSISwLJLcCiFshz3W216oYUOV2H/3nbYQlixRnckqVdIWgt2oXh0yM2HjRt2RCGFZJLkVQtiG+Hh1scd620IuLirB/e47yMnREsKiRfZZFaJDaKh6yFev1h2JEJZFklshhG1YuVJ9DQ/XG4duLVrAyZMwY0aFHzo+Hg4dknrbiuLoqCaWrVqlOxIhLIskt0II27BypTof7umpOxK9goLU+WoNE8sKZ+5LvW3FqVpVJbeGoTsSISyHJLdCCNuwcqWaTCbUimXLlsGePRV62CVL1EPg4VGhh7Vr1arB6dNw8KDuSISwHJLcCiGsX2oq7N4tJQmF6tUDLy8YN65CD7t0qdTbVrTC+ZNSdyvEfyS5FUJYv9hYdV5WMivFyUktyTthgppOXwHi4+HoUfuez6eDuzuEhEhyK8SFJLkVQli/1atV7ylZ7/U/LVpAejr88kuFHE7m8+kTFvbf318IIcmtEMIWrFqlpo3Leq//qVwZoqLgq68q5HAyn0+f8HBVXn3mjO5IhLAMktwKIaxbbi6sWyclCSVp3hw2bYING8r9UMuXq88XouIVPvVjY/XGIYSlkORWCGHdtmyBrCxJbktSq5Yawf3663I9zKlTauRQ6m31qFwZvL1hzRrdkQhhGSS5FUJYt9WrwdlZLdckinJwgOho+PlnSEkpt8MULiIg9bZ6mEzq6b92re5IhLAMktwKIazb6tVqRo2Tk+5ILFOzZpCXBxMnltshVq5Uo4e+vuV2CHEFYWGq+qSgQHckQugnya0QwnoZhsqsCpt9iuI8PaF+fTWxrJwyn+XL5SHQrUoV1Rxj/37dkQihnyS3QgjrdeQIJCVJve2VtGgBhw7BggVlvutz51TZs5Qk6FU4mW/9er1xCGEJJLkVQlivwunhMmx4edWqqfPWX35Z5rvesAHy8yW51c3NDYKCJLkVAiS5FUJYs9hYCAiQ5qpXYjKptmBz5qgR3DK0Zo1aJSswsEx3K0ohJETagQkBktwKIaxZ4WQycWWNGoGHR5m3BVu9WtbPsBRVqsC2bZCdrTsSIfSS5FYIYZ0yM2H7dilJuFrOztCkCXz/vSqULQOGoUZuZfEGy1ClilrTZOtW3ZEIoZckt0II67Rxo2pxJZPJrl6LFmpK/dSpZbK7ffsgNVUeAksRHAyOjlJ3K4Qkt0II6xQbC66uahaNuDqVK0Pt2jBmjBp2vU5r1qhyBBm5tQxOTmoxB0luhb2T5FYIYZ0Kz4c7yMvYNWnVCnbtgiVLrntXsbFqEpObWxnEJcpESIisVCaEvCsIIaxPYbGnTCa7dtWrqwxozJjr3tWqVbLqsaUJC4MDB+DsWd2RCKGPJLdCCOtz+DCcOiXFnqVhMkHLlvD33yoLKqXUVNi9Wx4CSxMaqj77bdmiOxIh9JHkVghhfWTxhuvTqJHqDfzFF6Xexbp16qskt5YlMFA1xti0SXckQugjya0QwvrExqp3cQ8P3ZFYJ2dniI6G8eMhLa1Uu1i3TuXHfn5lHJu4Lo6OqupEklthzyS5FUJYH6m3vX4tW0JWlup7Wwpr16qHQBZvsDzBwapTnhD2SpJbIYR1OX9eLd4g/aeuT6VK0LAhfPqp6vx/DQzjv+RWWJ7QUNWDuIzW6hDC6mhNbseOHUvjxo3x9vbG29ubmJgY5s6da749KyuLoUOH4u/vj5eXF/369SMpKanIPuLj4+nRowceHh4EBQXx4osvkpeXV9F3RQhRUTZvVos3SL3t9YuJgePHYfr0a/q1w4fhzBn5fGGpQkOhoEAmlQn7pTW5rVq1Ku+//z6bNm1i48aNdOjQgdtvv52dO3cC8OyzzzJr1iymT5/O8uXLSUhIoG/fvubfz8/Pp0ePHuTk5LBmzRomTZrExIkTGTFihK67JIQob2vXgouLOvcqrk9wMNSsCR9+eE2LOhROJpPk1jIFBakFHaTuVtgrrcltr1696N69O7Vq1aJ27dq8++67eHl5sXbtWtLS0hg/fjyffPIJHTp0oHnz5kyYMIE1a9aw9t8O1QsWLGDXrl1MnjyZpk2b0q1bN0aOHMlXX31FTk7OJY+bnZ1Nenp6kYsQwkoUng+XxRvKRuvWaohv+fKr/pV16yAgQObzWSqZVCbsncW8O+Tn5zNt2jTOnTtHTEwMmzZtIjc3l06dOpm3qVu3LuHh4cT+2wYoNjaWRo0aEXzBCE6XLl1IT083j/6WZNSoUfj4+Jgv1aSXjRDWIzZWij3LUs2aKhMaPfqqfyU2VhZvsHQyqUzYM+3J7fbt2/Hy8sLV1ZXHHnuMP//8k/r165OYmIiLiwu+vr5Ftg8ODiYxMRGAxMTEIolt4e2Ft13K8OHDSUtLM1+OHj1atndKCFE+jh9XF6m3LTsmkxq9nTsXduy44uY5OWqgV0oSLFtoKOzZA5mZuiMRouJpT27r1KnDli1bWLduHY8//jiDBg1i165d5XpMV1dX8yS2wosQwgoUFntKclu2GjYEX9+rGr3dtk0luJLcWrbCSWVX8XlFCJujPbl1cXEhKiqK5s2bM2rUKJo0acJnn31GSEgIOTk5pKamFtk+KSmJkJAQAEJCQop1Tyj8uXAbIYQNWbcOKldWbaxE2XF0hFatYOpUiIu77Kbr1qnJSvISa9mCglRZ+j//6I5EiIqnPbm9WEFBAdnZ2TRv3hxnZ2cWL15svm3v3r3Ex8cTExMDQExMDNu3byc5Odm8zcKFC/H29qZ+/foVHrsQopytWSPFnuWlWTNwc4NPPrnsZuvXq8TWyamC4hKl4uSkElxJboU90vryNHz4cLp160Z4eDhnz55l6tSpLFu2jPnz5+Pj48NDDz3Ec889h5+fH97e3jz55JPExMTQunVrADp37kz9+vUZMGAAo0ePJjExkddff52hQ4fi6uqq864JIcpaXp6aIdO2re5IbJOLC7RoAd99B//7n2qHUIK1a2XU1loEBam20ELYG60jt8nJyQwcOJA6derQsWNHNmzYwPz587n11lsB+PTTT+nZsyf9+vXj5ptvJiQkhD/++MP8+46OjsyePRtHR0diYmK4//77GThwIG+//bauuySEKC/bt6vlYqXetvzccAPk58Pnn5d489mzsH+/1Ntai5AQ9W+Tn687EiEqlskwrqFzt41KT0/Hx8eHtLQ0mVwmhKX65hsYNgxefhmcnXVHY7vmz4fduyE+Hi56PVy2DG65BR5/XI0KCst2+DD8+CPs2gX16umORojrd7X5msXV3AohRInWrVNDUZLYlq82beDcOfj662I3bdgArq6XrFgQFqawfETqboW9keRWCGEdZOWAilGpEjRpAh99VKxJ6oYN6iGQxeGsg7u7ai6yZYvuSISoWPISJYSwfKmpsHevFHtWlBtvhDNn1OSyC6xbJ58vrE1wsEwqE/ZHklshhOXbsEF9lclkFaNyZbWww/vvq0l8wMmTqgxXVj62LsHBqixBZtcIeyLJrRDC8q1bBx4e4O+vOxL70bYtJCXBhAmA6sIGktxam5AQSElRq1YLYS8kuRVCWL61a1VWZTLpjsR+BASo0dt334WcHDZsAE9PNagrrEfhpDKpuxX2RJJbIYRlM4z/kltRsdq2hYQEmDSJ9etVva18vrAuPj7qpMfWrbojEaLiSHIrhLBshw/D6dMymUyHwECoXx/eeYd/1ufKymRWyGRSPYkluRX2RJJbIYRlW7dOfZXkVo+bb4b4eLqe/FEeAisly/AKeyPJrRDCsq1bpyaSeXrqjsQ+BQWRXq0B/2MkVYJydUcjSiE4GA4dUmtzCGEPJLkVQlg2WbxBuz1BbalOHG2P/KQ7FFEKISGqdH3HDt2RCFExJLkVQliu7GzVpFP622q1LzWY/c71ab/ibRzyZfTW2gQGqtpbqbsV9kKSWyGE5dq6FXJzpd5WI8NQDRN2+t+Mb1ocTbbJ6K21cXaWSWXCvkhyK4SwXOvWgZMTMk1fn/R0yDwPef7BJAfUp91yGb21RoGB0utW2A9JboUQlmvdOlVv6+SkOxK7lZCgvlaqBHERbfFNi6Pxtsl6gxLXLDgYtm+XZXiFfZDkVghhuWQymXYnToCrC7i6wjmvEJID6tFuxUgcCvJ0hyauQUgInD0LR47ojkSI8ifJrRDCMp06pfoXyWQyrY4fBy+v/36Oj7iZyqmHZfTWygQHq69SdyvsgSS3QgjLtH69+iqTybQpnExWqdJ/12V4hXAyoJ6qvZXRW6vh5aUeR0luhT2Q5FYIYZnWrVPvyJUr647EbqWlwfmsosktQFx4WyqnHqbRtil6AhPXTJbhFfZEklshhGVau1bV25pMuiOxW4WTyS4sSwDIqBTKyYC63LzyHUwF+RUfmCiVwEDVNloIWyfJrRDC8hQUqJFbKUnQ6sQJcHNVk8kuFl/tJvxTDlB/128VH5goleBgNaEsI0N3JEKUL0luhRCWZ/9+dU5cJpNplZAAnp4l33bWuwqn/WrRbsXbmIyCig1MlErhpDJZhlfYOkluhRCWZ9069TUsTG8cdqykyWQXiw+/iaCTu6izd2bFBSZKLTAQHBxg2zbdkQhRviS5FUJYnrVr1ewXd3fdkditwslkF9fbFtnGJ5wzvpG0W/6WrA5gBZycZFKZsA+S3AohLE9srIzaanbihPp6uZFbUKO3oYlbqHloYfkHJa5bQIAswytsnyS3QgjLkpmp1gmVyWRaJST8tzLZ5ZzxjSStUlVuWjmqYgIT10WW4RX2QJJbIYRl2bwZ8vNlMplmCQmXL0kwM5k4Wi2GyLhlVDm+vtzjEtcnOFgtwxsXpzsSIcqPJLdCCMuydi24uKjiQKHF1Uwmu9CpgLqc8wjgxlXvl29g4roVdkyQSWXClklyK4SwLGvXqpIEB3l50uVqJpMVYXLgWNUY6u2ZQcCpPeUam7g+lSqp9m6S3ApbJu8eQgjLEhurViYT2lztZLILJQY3Jtu1Em3WfFg+QYkyUbgMryS3wpZJciuEsBzHjqnz4VJvq9XVTia7kOHgREJYSxpvm4znueTyC05ct8BAVdouhK2S5FYIYTkKF2+Q5Farq55MdvHvhTYHoMXGb8o4IlGWgoPh0CHVmEQIWyTJrRDCcqxbB5UrX9v5cFGmrnUy2YXynN1JCm7MDeu/wCkvq+yDE2UiOFg9zjt36o5EiPIhya0QwnKsWSP1tppd82Syixyr0hrPzFM02j61bAMTZSYoSNXeSt2tsFVak9tRo0bRsmVLKlWqRFBQEL1792bv3r1Ftmnfvj0mk6nI5bHHHiuyTXx8PD169MDDw4OgoCBefPFF8vLyKvKuCCGuV24ubNokJQmalWYy2YXOe/hzyr8OMbEfy0oBFsrZWdXdSnIrbJXW5Hb58uUMHTqUtWvXsnDhQnJzc+ncuTPnzp0rst0jjzzCiRMnzJfRo0ebb8vPz6dHjx7k5OSwZs0aJk2axMSJExkxYkRF3x0hxPXYuhWysiS51SwhAdxcr20y2cWOVWlF0MldRB5ZWnaBiTIly/AKW+ak8+Dz5s0r8vPEiRMJCgpi06ZN3HzzzebrPTw8CAkJKXEfCxYsYNeuXSxatIjg4GCaNm3KyJEjefnll3nzzTdxcXEp1/sghCgja9eCk5OUJWiWkKD6oF6PVN/qZHgG0WLD1xyO7FA2gYkyFRysOiYYhipREMKWWFTNbVpaGgB+fn5Frp8yZQoBAQE0bNiQ4cOHk3nBFM/Y2FgaNWpEcOGyK0CXLl1IT09n5yWq5bOzs0lPTy9yEUJoVtjf1knrZ267dj2TyYowmTgR2px6e2ZQKf14mcQmylZwsKqvPi4Pj7BBFpPcFhQU8Mwzz3DjjTfSsGFD8/X33XcfkydPZunSpQwfPpyffvqJ+++/33x7YmJikcQWMP+cmJhY4rFGjRqFj4+P+VKtWrVyuEdCiGuyejWEhemOwq4VTiYri2YVicFNKHBwovnm765/Z6LMyTK8wpZZzBDJ0KFD2bFjB6tWrSpy/aOPPmr+vlGjRoSGhtKxY0cOHjxIzZo1S3Ws4cOH89xzz5l/Tk9PlwRXCJ2SkiAuDlq21B2JXSucTFbaTgkXyndyJSmoIS02fsOKtq9R4Oh8/TsVZcbHB9zdVXLbvbvuaIQoWxYxcjts2DBmz57N0qVLqXqFySStWrUC4MCBAwCEhISQlJRUZJvCny9Vp+vq6oq3t3eRixBCo7Vr1VeZTKZVWUwmK7K/sJZ4nUui7t6/ymaHoswULsO7davuSIQoe1qTW8MwGDZsGH/++SdLliwhMjLyir+z5d/pnaH/TjqJiYlh+/btJCf/t9zjwoUL8fb2pn79+uUStxCijMXGqqEk+aCpVWlXJruUc17BnPGJoOWGr8pup6LMBAZKxwRhm7Qmt0OHDmXy5MlMnTqVSpUqkZiYSGJiIufPnwfg4MGDjBw5kk2bNnHkyBFmzpzJwIEDufnmm2ncuDEAnTt3pn79+gwYMICtW7cyf/58Xn/9dYYOHYprWQ0/CCHKV2G9rUzb1sYw1OSiskxuARJDook8sozKZw6V7Y7FdQsOhv37VQc+IWyJ1uR27NixpKWl0b59e0JDQ82XX375BQAXFxcWLVpE586dqVu3Ls8//zz9+vVj1qxZ5n04Ojoye/ZsHB0diYmJ4f7772fgwIG8/fbbuu6WEOJa5ObCxo1SkqBZaipkZZf9yscnA+uT6+RO038mlO2OxXULDob8fNi1S3ckQpQtrRPKjCusXlOtWjWWL19+xf1EREQwZ86csgpLCFGRtm1TQ0cyqVOrhAT1tayT2wJHZ04G1id6yw8sa/8mhoNj2R5AlFpwsDpZsnUrNGumOxohyo5FTCgTQtix2FhwdJTFGzRLSAB3NyiPdW9OhETjfTaBmgcXlP3ORam5uKiVymRSmbA1ktwKIfRaswaqVJHFGzQrj3rbQmcrhXHWK4Rm/3xfPgcQpSbJrbBFktwKIfRatUoWb9DMMFSP2/JKbjGZSAxuQp29s/A4d7KcDiJKIzhYdUy4QpWgEFZFklshhD7Hj8PRo1Jvq1lKCmTnlH297YWSghtjMgpouGNa+R1EXLOQEDWZUJbhFbakVMntoUPS0kUIUQZiY9VXSW61Kq/JZBfKc/bgtF8tmmz7sfwOIq5Z4TK8UpogbEmpktuoqChuueUWJk+eTJY0yBNClNaaNeDvX75ZlbiihATwcAfncl4hNzm4EVUSNuJ/am/5HkhcNR8f8PCQ5FbYllIlt5s3b6Zx48Y899xzhISEMGTIENavX1/WsQkhbN3KlVJvawHKczLZhU771ybXyZ3G26eU/8HEVZFleIUtKlVy27RpUz777DMSEhL44YcfOHHiBDfddBMNGzbkk08+4eRJmTAghLiC8+fVTBYpSdCqoKCcJ5NdeCwHJ04F1KXJ1h9lBpMFCQqCzZt1RyFE2bmuCWVOTk707duX6dOn88EHH3DgwAFeeOEFqlWrxsCBAzlx4kRZxSmEsDUbN0JeniS3mp06Bbl54O1dMcdLCm6Mb1oc1Y6uqZgDiisKDoZDhyAzU3ckQpSN60puN27cyBNPPEFoaCiffPIJL7zwAgcPHmThwoUkJCRw++23l1WcQghbs2YNuLqqYSOhzfHjYKJiRm4BUn0iOO9WmSbbfqqYA4orCglRI/g7d+qORIiyUark9pNPPqFRo0a0adOGhIQEfvzxR+Li4njnnXeIjIykbdu2TJw4kc1ynkMIcSmrV0PVquAgHQl1On4cPD0rcA0Nk4mTgfVosPNXHPJzK+ig4nICA1Xt7ZYtuiMRomyU6l1l7Nix3HfffcTFxTFjxgx69uyJw0VvUEFBQYwfP75MghRC2BjDUMltlSq6I7F7x45V3KhtoeTAhrhnnSHyyNKKPbAokbOzOoEiya2wFaX6rL5w4ULCw8OLJbSGYXD06FHCw8NxcXFh0KBBZRKkEMLG7N2rVg4ID9cdiV3Ly4PkZKhZs2KPm+EVwjmPABrs+IWDNTtX7MFFiWRSmbAlpRq5rVmzJqdOnSp2fUpKCpGRkdcdlBDCxq1apc6DVq2qOxK7lpgIBUbFTSYzM5k4FVCX+rt/xzE/p4IPLkoSEgLbtkF+vu5IhLh+pUpujUu0cMnIyMDNze26AhJC2IFVq1R/W1dX3ZHYtePHwcGkam4rWnJgQ9yy04g8tLjiDy6KCQlR3RIOHtQdiRDX75rKEp577jkATCYTI0aMwMPDw3xbfn4+69ato2nTpmUaoBDCBi1fLqO2FuD4cbU4nI45fec8g8jwCKLhzl84UKtbxQcgiihchnfLFqhdW2soQly3a0pu//nnH0CN3G7fvh0XFxfzbS4uLjRp0oQXXnihbCMUQtiWhAQ4cgRattQdid3TMZnM7N/ShLq7/8Sx5zjynWQUXydPT/D1hX/+gbvu0h2NENfnmpLbpUvVzNYHHniAzz77DO8KL9QSQli91avVV1m8QausLEg5A3U1thlODmpA9fgV1Dy0kH21e+oLRABqUtm/Y1hCWLVSnYyaMGGCJLZCiNJZtQoCAtT5cKHN8ePqq86X8sx/SxPq7f5DXxDCLDhYklthG6565LZv375MnDgRb29v+vbte9lt//hDXqiEEJewYoXU21qAY8fA2Qnc3fXGcdq/NnX3zGBWr28pcKiolSRESUJCYOVK1UUjJER3NEKU3lWP3Pr4+GAymczfX+4ihBAlOntW9RuSkgTtjh1To7b/vqxrcyqgLu5ZZwiPW6k3EGFOaGUxB2Htrvpj8oQJE0r8XgghrlpsrFrEXhZv0Mow4OhRyxidO1spjPNuvtTb8ydHIm/RHY5dq1xZjeRv2QJdu+qORojSK1XN7fnz58nMzDT/HBcXx5gxY1iwYEGZBSaEsEErV6paW39/3ZHYtZQUyMrWW29rZjJx2r829Xb/rrJuoY3JpOpuZaUyYe1Kldzefvvt/PjjjwCkpqZyww038PHHH3P77bczduzYMg1QCGFDli5VJQm6z4XbucLJZJYyp++Uf128zyYQlrBRdyh2LzgYNsrDIKxcqZLbzZs307ZtWwB+++03QkJCiIuL48cff+Tzzz8v0wCFEDYiKwvWr5eSBAtw7Bh4eoCzs+5IlDTfCHKcPam350/dodi90FA4fBhSU3VHIkTplSq5zczMpNK/H/kXLFhA3759cXBwoHXr1sTFxZVpgEIIG7FuHeTmQkSE7kjs3tGjljNqC2CYHDjtX4t6u37XHYrdCw1VX6UlmLBmpUpuo6KimDFjBkePHmX+/Pl07twZgOTkZOl/K4Qo2fLl4OHx3zqfQovcXEhKspB62wuc8q9DQMo+/E7v1x2KXQsIABcXqbsV1q1Uye2IESN44YUXqF69Oq1atSImJgZQo7jR0dFlGqAQwkYsWyb1thbgxAkoMCxr5BbgTOUa5Ds4U2ffLN2h2DUHB9VFY9Mm3ZEIUXqlSm7vuOMO4uPj2bhxI/PmzTNf37FjRz799NMyC04IYSNyclQbMKm31e7oUXB0AC8v3ZEUVeDowhnfSOrsmaE7FLsnk8qEtSv1cjAhISGEXNQk8YYbbrjugIQQNmjjRjWhrHp13ZHYvfh4y1i8oSSn/WtT68Bc3M+ncN7dT3c4dis0VP3Lnj1reSP8QlyNUo3cnjt3jv/973+0adOGqKgoatSoUeQihBBFLF8Obm6WsWqAHStcvMHS6m0LnfavjYORT9T+ubpDsWuhoeq5IiuVCWtVqpHbhx9+mOXLlzNgwABCQ0PNy/IKIUSJli9X9bYOpfo8LcpISgpkngdLXSU9x7USad5VqbN3Jtsb99cdjt0KDFRt4jZvhn+7fgphVUqV3M6dO5e///6bG2+8sazjEULYmrw8WL0apGxJu6NHwYTljtwCpFSOotaBuTjm55Dv6KI7HLvk6KjqbmVSmbBWpRpGqVy5Mn5+Ug8lhLgKmzZBRgZERuqOxO7Fx4OnJziVerZF+TsdUAfXnLNExK3QHYpdCw6GDRt0RyFE6ZQquR05ciQjRowgMzPzug4+atQoWrZsSaVKlQgKCqJ3797s3bu3yDZZWVkMHToUf39/vLy86NevH0lJSUW2iY+Pp0ePHnh4eBAUFMSLL75IXl7edcUmhCgjS5aAq+t/3eGFNoWTySxZhmcw5918qb1vtu5Q7FpYGOzbpz6XCmFtSpXcfvzxx8yfP5/g4GAaNWpEs2bNilyu1vLlyxk6dChr165l4cKF5Obm0rlzZ86dO2fe5tlnn2XWrFlMnz6d5cuXk5CQQN++fc235+fn06NHD3JyclizZg2TJk1i4sSJjBgxojR3TQhR1pYsUS3AHB11R2LXzp+HU6ctP7nFZOJM5RqS3GpWpQoUFMhiDsI6lerkVO/evcvk4Bf2yAWYOHEiQUFBbNq0iZtvvpm0tDTGjx/P1KlT6dChAwATJkygXr16rF27ltatW7NgwQJ27drFokWLCA4OpmnTpowcOZKXX36ZN998ExcXqdkSQpvsbFi1SmalWICjR9VXS51MdqHTfrVptHMafqf3k+JfS3c4dikwUK1Utn493Hyz7miEuDalSm7feOONso4DgLS0NABzPe+mTZvIzc2lU6dO5m3q1q1LeHg4sbGxtG7dmtjYWBo1akTwBUt6dunShccff5ydO3eWuGJadnY22dnZ5p/T09PL5f4IYffWr1f9baXeVrujR8HVRXVks3RnKkeS7+BE7f1/s9b/Gd3h2CUHB1WaIHW3whqVui9Pamoq33//PcOHDyclJQWAzZs3c/z48VLtr6CggGeeeYYbb7yRhg0bApCYmIiLiwu+vr5Ftg0ODiYxMdG8TfBFa9UX/ly4zcVGjRqFj4+P+VKtWrVSxSyEuIIlS8DDQ81OEVodOWK5izdcrMDRhVSf6lKaoFlICKxbpzsKIa5dqZLbbdu2Ubt2bT744AM++ugjUlNTAfjjjz8YPnx4qQIZOnQoO3bsYNq0aaX6/WsxfPhw0tLSzJejhefrhBBlq7DeVvrbapWbCwkJ1lGSUCjFL4qIuBW45MiMJl3CwiAuDk6d0h2JENemVO84zz33HIMHD2b//v24XXCOq3v37qxYce3tW4YNG8bs2bNZunQpVatWNV8fEhJCTk6OOXkulJSUZF76NyQkpFj3hMKfL14euJCrqyve3t5FLkKIMpaZCbGxsuSuBTh+HPIL4KKTYBYtxb8WjgW51Di0SHcodqtKFfVVShOEtSlVcrthwwaGDBlS7PoqVapcshSgJIZhMGzYMP7880+WLFlC5EV1ec2bN8fZ2ZnFixebr9u7dy/x8fHExMQAEBMTw/bt20lOTjZvs3DhQry9valfv/613jUhRFlZs0YNGUq9rXZxceDspHrcWovz7n6c8wik1r6/dYditypXVs8ZSW6FtSnVhDJXV9cSJ2Ht27ePwMDAq97P0KFDmTp1Kn/99ReVKlUyJ8Y+Pj64u7vj4+PDQw89xHPPPYefnx/e3t48+eSTxMTE0Lp1awA6d+5M/fr1GTBgAKNHjyYxMZHXX3+doUOH4urqWpq7J4QoC0uXQqVKatq10OrIEVWSYA31thdKqVyT2vtng2FYX/A2wGRS7anXr9cdiRDXplQjt7fddhtvv/02ubm5AJhMJuLj43n55Zfp16/fVe9n7NixpKWl0b59e0JDQ82XX375xbzNp59+Ss+ePenXrx8333wzISEh/PHHH+bbHR0dmT17No6OjsTExHD//fczcOBA3n777dLcNSFEWZk/HyIiJCnRLD9fdUqwpnrbQil+UVTKSCQ4ebvuUOxWYXJrGLojEeLqmQzj2p+yaWlp3HHHHWzYsIGMjAzCwsJITEwkJiaGOXPm4GlN575QrcB8fHxIS0uT+lshykJKCgQEQK9eUEI7PlFxjh6F8T9As2grWMDhIqaCPG5c8yFL27/N6pte1h2OXdq7F6ZNU6Ut4eG6oxH27mrztVKVJfj4+LBw4UJWr17N1q1bycjIoFmzZkX60Qoh7NiSJWqop0YN3ZHYvbg4cHJUFSLWxnBwItW3OrX2z5HkVpPCOd6xsZLcCutxzcltQUEBEydO5I8//uDIkSOYTCYiIyMJCQnBMAxMcgpSCLFwIQQFWee5cBtjTf1tS5JSOYqahxbgmp1OtquVDT3bAE9P8PdXye3dd+uORoirc001t4ZhcNttt/Hwww9z/PhxGjVqRIMGDYiLi2Pw4MH06dOnvOIUQliTwnpboVVBAcTHW/dnjBS/KBwL8qQlmEZVqsDq1bqjEOLqXdPI7cSJE1mxYgWLFy/mlltuKXLbkiVL6N27Nz/++CMDBw4s0yCFEFbk0CF1LvzfjiZCn+PHISdXtXSyVlnulcnwCCJq/1x21+urOxy7VLWqOhmTlWUdyzcLcU0jtz///DOvvvpqscQWoEOHDrzyyitMmTKlzIITQlihhQvVimSyeIN2hw+r/rbWWG97oTOVI6m9/2+Zsq9J1aqqZfWmTbojEeLqXFNyu23bNrp27XrJ27t168bWrVuvOyghhBVbsACqVZMhHgtw6JB19re9WIpfLSplnCAoeYfuUOxScDC4uqp1WYSwBteU3KakpBAcHHzJ24ODgzlz5sx1ByWEsFL5+bB4sYzaWoDcXNUGzJqW3L2UNN8I8hxdqHVgru5Q7JKDA4SFSXIrrMc1Jbf5+fk4OV26TNfR0ZG8vLzrDkoIYaU2bIC0NGkBZgGOHoX8AttIbgscnEj1qU6UJLfaVKmiklupDBHW4JomlBmGweDBgy+5rG12dnaZBCWEsFLz5oGHx3/NMYU2hw+Dq4tq5WQLzvjVpMahRbjkZJDj4qU7HLtTtSqsWqXmisqJGWHprim5HTRo0BW3kU4JQtixv/+GyEh1HlNodfCgbdTbFkrxi6LWgblUP7yUfXV66Q7H7lSrpr6uWSPJrbB815TcTpgwobziEEJYu5Mn1XTqXpJ46JaVBSdOQK1auiMpO+fd/TjnHkDUgXmS3Grg4aHWZVm1Cu67T3c0QlyeDK8IIcrGwoWqIC8qSnckdu/wYTCw7v62JUmVlmBaVa0Ky5bpjkKIK5PkVghRNubOVVOqrb2pqg04cAA8PcDdXXckZSvFLwrftDj8U/brDsUuRUTA7t1w6pTuSIS4PEluhRDXr6BAJbeRkbojsXuGAfv320aXhIul+lYn38GJqAPzdIdilwpX1F61Sm8cQlyJJLdCiOu3eTOcPm1bRZ5W6vRpSD8Lfn66Iyl7+Y4upPmES0swTXx81PNqxQrdkQhxeZLcCiGu39y56hy4tADT7sABcHSwzZFbgJTKNYk8vBSn3PO6Q7FLUncrrIEkt0KI6zdrlipJcHTUHYndO3BAjbDZ6kOR4heFU342EXEyfKhDeDhs3Qrp6bojEeLSJLkVQlyfpCTYuFFKEixAbi4cOWJ7XRIulOkRyHk3X6m71SQiQpXYx8bqjkSIS5PkVghxfebMUV8ludUuPh7y8m2z3tbMZOKMbyS19s/RHYld8vdXDVGWL9cdiRCXJsmtEOL6zJypli+ylXVerdi+feDuphru27IUv1oEpOzDN/WI7lDsjsmk/t0XL9YdiRCXJsmtEKL0srNhwQJZuMECGAbs3atKEmxlyd1LOVM5kgKTo5QmaFKjhlqMMC1NdyRClEySWyFE6S1bBpmZULu27kjs3smTkJqmThvbunwnN9J8qhElpQlaREZCfr6UJgjLJcmtEKL0Zs1SBZ5BQbojsXv79oGTo21PJrvQmco1qHF4MY75ObpDsTuVK6t/eylNEJZKklshROkYBvz1F9Ssafvnwa3Anj0q6XCwk1f1FL9auORmEh4vy2VVNJNJdU1YsEB3JEKUzE5eBoUQZW77djh2TEoSLEBmJhw/buNdEi6S4RlMlqs3UftltTIdatRQH6hOnNAdiRDFSXIrhCidP/9Uq5JFRuqOxO7t3w8G9lFva2Yycca3BrX3/607ErtU+G8vpQnCEklyK4Qond9/VyUJtroUlhXZswd8vMHFRXckFSvFP4rAU7vxSYvXHYrd8fSE0FBYtEh3JEIUJ8mtEOLaHT6syhLq1tUdid3LzVVL7trVqO2/zlSuSYHJQUoTNCmsuzUM3ZEIUZQkt0KIa/fnn+DsLKuSWYCDByE3DwICdEdS8fKc3EjzDqeWlCZoERWlam63b9cdiRBFSXIrhLh2v/+uiu7s7Ty4Bdq9G7w8bX9Vsks541dTtQTLy9Ydit2JiABX1/9W4BbCUkhyK4S4NklJEBsrJQkWID9frUpmjyUJhU7/2xIsIn6l7lDsjpOT+ow7a5buSIQoSpJbIcS1mTlTfZUWYNodOQJZ2RAYqDsSfc55BnHe1VfqbjWJioK1a+HMGd2RCPEfSW6FENfm99+henU1XVpotXs3eLjb+UNhMnGmciS1983WHYldqlULCgpg/nzdkQjxH0luhRBXLyVFNbaUkgTtCgpUcuvnJwvEpfjXIiBlH5XPHNIdit3x9lYtwaTuVlgSSW6FEFdvxgxV6Fm/vu5I7F5cHJzLhKAg3ZHod8a3BgUmR2rtk64JOtSsCX//rT5wCWEJtCa3K1asoFevXoSFhWEymZgxY0aR2wcPHozJZCpy6dq1a5FtUlJS6N+/P97e3vj6+vLQQw+RkZFRgfdCCDvy66+qJMHLS3ckdm/nTnB3g0qVdEeiX76TK2d8q1Nnn8xs0qFWLXVSZ+1a3ZEIoWhNbs+dO0eTJk346quvLrlN165dOXHihPny888/F7m9f//+7Ny5k4ULFzJ79mxWrFjBo48+Wt6hC2F/pCTBYhQUqOQ2IEBKEgql+NWi+pFluGSf1R2K3alaVZUn/PGH7kiEUJx0Hrxbt25069btstu4uroSEhJS4m27d+9m3rx5bNiwgRYtWgDwxRdf0L17dz766CPCwsLKPGYh7JaUJFiMw4fhfJaUJFzotH8tah2cR41Di9hTr4/ucOyKg4Mavf3tN/jwQ/nAJfSz+JrbZcuWERQURJ06dXj88cc5ffq0+bbY2Fh8fX3NiS1Ap06dcHBwYN26dZfcZ3Z2Nunp6UUuQogr+OUXKUmwEDt2qC4J8lD8J8vdjwzPYOmaoEm9eqoOfMsW3ZEIYeHJbdeuXfnxxx9ZvHgxH3zwAcuXL6dbt27k5+cDkJiYSNBFQxdOTk74+fmRmJh4yf2OGjUKHx8f86VatWrlej+EsHqnT8OSJeodTGiVn6+6JAQGygjZxVIq16TOvlmYDJnZVNGqV1er5ElpgrAEFp3c3nPPPdx22200atSI3r17M3v2bDZs2MCyZcuua7/Dhw8nLS3NfDl69GjZBCyErfrjD5VVSXKr3cGDsnDDpZz2r41n5klCEzbpDsXuODqq0oTp03VHIoSFJ7cXq1GjBgEBARw4cACAkJAQkpOTi2yTl5dHSkrKJet0QdXxent7F7kIIS5j8mSoUUPOg1uArVvBy1MeipKk+1Qjx9lDuiZoUq+eWg56927dkQh7Z1XJ7bFjxzh9+jShoaEAxMTEkJqayqZN/31KX7JkCQUFBbRq1UpXmELYlqNHYeVKaNhQdyR2LztbJQ8ykaxkhslBlSbs/Ut3KHapRg1wc5PRW6Gf1uQ2IyODLVu2sOXfCvTDhw+zZcsW4uPjycjI4MUXX2Tt2rUcOXKExYsXc/vttxMVFUWXLl0AqFevHl27duWRRx5h/fr1rF69mmHDhnHPPfdIpwQhysovv4CTk5QkWIA9eyAvX5LbyzntX4eQpG34ph7RHYrdcXaG2rXhp5/AMHRHI+yZ1uR248aNREdHEx0dDcBzzz1HdHQ0I0aMwNHRkW3btnHbbbdRu3ZtHnroIZo3b87KlStxdXU172PKlCnUrVuXjh070r17d2666Sa+/fZbXXdJCNvz00/qHeuC/zuhx9atUNlXjY6JkqX4RZHv4ESdvTN1h2KXGjeGAwdgk5Q9C4209rlt3749xmU+3s2fP/+K+/Dz82Pq1KllGZYQotCuXbBtG9x9t+5I7F5GhupvW6uW7kgsm1qtLJK6u/9kXaundIdjdyIj1YIOkyfDBV06hahQVlVzK4SoYFOnqv4+UVG6I7F727er1l/SJeHKTvvXJiJ+Je7nU3SHYnccHFQF09SpkJenOxphryS5FUKUrKBAlSTUqaNqboVWW7aAv7+qaxSXd9q/Dg5GPrX2/a07FLvUuDGcPKlaYwuhgyS3QoiSrVwJ8fHQpInuSOxeUhIkJUNwsO5IrEOOayVSvcOpu+dP3aHYpdBQdYbhp590RyLslSS3QoiSTZyohgrDw3VHYve2bgVXF/Dz0x2J9Ujxr0XUwfk45Z7XHYrdMZnU6O306XDmjO5ohD2S5FYIUdy5c+qdqWFDWeNVs4ICldwGBqp6RnF1TgXUxSU3k5qHFuoOxS41bapqbqdM0R2JsEfyUimEKO6PP1SCKyUJ2h08COcypSThWmV6BHDWM5j6u37THYpd8vJS5frffCM9b0XFk+RWCFHchAmqp0/lyrojsXtbtshyu6V1OqAudfb8hWNetu5Q7FJ0NOzcCevX645E2BtJboUQRcXHw7Jl0KiR7kjs3vnzalWy4GCpDimNk4H1cctJp8bhxbpDsUs1aqg6cVlXSVQ0SW6FEEVNmqT6TdWvrzsSu7djh6q5lZKE0jnnEUiGRxD1d07XHYpdcnBQlU0//ywTy0TFkuRWCPGfggL47juV2Mpyu9pt3qwaVri46I7ESplMnA6oQ709f+KYn6M7GrvUrBnk5sL33+uORNgTSW6FEP9ZvBiOHlXvSEKr5GQ4kSijttcrObA+btlpVD+8VHcodsnLSzVd+fxzWbFMVBxJboUQ//nuO5VNVa2qOxK7988/4OKsRm5F6Z3zDOacRwANdklpgi6tWsGxYzBjhu5IhL2Q5FYIoZw6pd59mjSR2Uua5eer3rZBQdLb9rqZTJzyr0v9Xb9JaYImISGq+conn+iORNgLedkUQig//aRqbqW3rXb790PmeZUUiOuXHNwIt+w0og7M0x2K3brhBoiNhXXrdEci7IEkt0II1WV93DioWxc8PHRHY/c2bwbvStLbtqyc8wzirFcIjbbLclm61K6tVtl7913dkQh7IMmtEAJWrIC9e2UimQU4exYOHJCJZGUtObABdfbOxCX7rO5Q7JKDA7RpA7NmwfbtuqMRtk6SWyEEfP21GlaJjNQdid3btk2VPEtyW7aSgxrinJdF3T0zdIditxo1Uos6vPee7kiErZPkVgh7l5QEf/6pRm1lIplWhqFKEgICwMlJdzS2JdvNlzM+ETSW0gRtHB2hdWv49Vd1dkKI8iLJrRD2bvx4ldTKRDLtjh6F0ykykay8nAxqQI1Di/A8l6w7FLvVtKmqJX/nHd2RCFsmya0Q9iw/H8aOVSuSubvrjsbubd4MHu7g66s7Ett0MrABAA23/6w5Evvl7Aw33qias+zerTsaYaskuRXCns2Zo7qrt2ihOxK7l50NO3eq3rZSHVI+cp09OOVfm2b/fK9qQIQWzZqBjw+88YbuSIStkuRWCHv2xRdqNbIqVXRHYvd27lTLk0pJQvlKDGlKcPIOQhP/0R2K3XJygptugunTYcsW3dEIWyTJrRD2avduWLgQWrbUHYkANm1SM8nd3HRHYtvO+EWR5epD9D8/6A7FrjVpoiZOvvqq7kiELZLkVgh79cUX4O0NDRrojsTunTwJxxNk1LYiGCYHkoMa0njbZJzysnSHY7ccHaF9e5g7F5Ys0R2NsDWS3Aphj1JTYeJEiI5W7zJCq82bwcUZ/P11R2IfToQ0xS07jTp7/tIdil2rXx+qVYPnnlMrfwtRViS5FcIejR8POTkykcwC5OerusOgILWKkyh/5z0CSPWJoNnm73WHYtdMJujUCbZuhSnSfliUIXkpFcLe5OfD55+rcgQvL93R2L29e+F8FoSG6o7EviSGNKXm4UVUTjmoOxS7Fh6uRnCHD4fMTN3RCFshya0Q9ubPPyE+Hlq10h2JQJUk+HiDp6fuSOxLcmADcpw9ablxrO5Q7F7HjmqhxNGjdUcibIUkt0LYE8OADz6AGjUgLEx3NHYvLQ0OHpSJZDoUODqTGNyY6M3f45wrQ4Y6+fmpz9rvvw9xcbqjEbZAklsh7Mnq1bBxo1rgXWi3ZYuazxcYqDsS+5QQ1hK37HQa7PhFdyh2r21bcHWF55/XHYmwBZLcCmFPPvwQgoMhKkp3JHavoED1tg0MVE3tRcXLcq/Mab9atFr/haxYppmrK3ToAL//Lq3BxPWT5FYIe7FvH8yaBTfcIOu7WoDDhyH9rEwk0y0hrDmhif9Q5fh63aHYvcaNISICnnhCNXMRorQkuRXCXnz0keqO0Lix7kgEatTWyxMqVdIdiX1L8YvinLs/MbEf6w7F7plM0LUr7N8Pn32mOxphzSS5FcIeHD+uFm244QY5B24Bzp1TLcBCQmQQXTuTA8ertKL+7t+pfOaQ7mjsXkiIar/95ptw7JjuaIS10prcrlixgl69ehEWFobJZGLGjBlFbjcMgxEjRhAaGoq7uzudOnVi//79RbZJSUmhf//+eHt74+vry0MPPURGRkYF3gshrMAnn6iktmVL3ZEIYNs2VeIZHKw7EgGq522uswetYz/VHYoAbrlFTbR85hndkQhrpTW5PXfuHE2aNOGrr74q8fbRo0fz+eef880337Bu3To8PT3p0qULWVn/rQfev39/du7cycKFC5k9ezYrVqzg0Ucfrai7IITlO30axo5VwyGurrqjsXuGoUoSAgLA2Vl3NAJUW7AToc1p9s943DNP6w7H7rm5wa23qsllc+fqjkZYI63Jbbdu3XjnnXfo06dPsdsMw2DMmDG8/vrr3H777TRu3Jgff/yRhIQE8wjv7t27mTdvHt9//z2tWrXipptu4osvvmDatGkkJCRU8L0RwkJ9/rlalUzaf1mEo0fh1GmZSGZpjoe1xGTk03LD17pDEUDDhqod9xNPwPnzuqMR1sZia24PHz5MYmIinTp1Ml/n4+NDq1atiI2NBSA2NhZfX19atGhh3qZTp044ODiwbt26S+47Ozub9PT0IhchbFJ6upqZER0NHh66oxGoFck83MHXV3ck4kK5Lp4kBTem9brPcM45pzscu2cyQbduqu723Xd1RyOsjcUmt4mJiQAEX1SUFhwcbL4tMTGRoKCgIrc7OTnh5+dn3qYko0aNwsfHx3ypVq1aGUcvhIX4/HO1YHubNrojEUBWFuzYoWptZSKZ5Tla7UbcslJl9NZCBASol67Ro2HPHt3RCGtisclteRo+fDhpaWnmy9GjR3WHJETZS0tT7b+io8HbW3c0Ati+XVWIyHK7linLzZcTIU25afX7uOTIxGRL0Latevl67DFZZ0NcPYtNbkP+ffVPSkoqcn1SUpL5tpCQEJKTk4vcnpeXR0pKinmbkri6uuLt7V3kIoTN+ewzNWp70026IxGoN+aNG8HfX+b1WbL48La4ZaXRcn3JE51FxXJyUuUJy5fDTz/pjkZYC4tNbiMjIwkJCWHx4sXm69LT01m3bh0xMTEAxMTEkJqayqZNm8zbLFmyhIKCAlq1alXhMQthMVJT4eOPoVkzWSXAQpw4AUnJMpHM0mW7+XAipCk3rv4Al+yzusMRQM2a0KgRPPsspKTojkZYA63JbUZGBlu2bGHLli2AmkS2ZcsW4uPjMZlMPPPMM7zzzjvMnDmT7du3M3DgQMLCwujduzcA9erVo2vXrjzyyCOsX7+e1atXM2zYMO655x7CwsL03TEhdBszRk0xvvFG3ZGIf23cCO5u4OenOxJxJfHhbXHNOUvrdbJMlqXo3Fm9pL38su5IhDXQmtxu3LiR6OhooqOjAXjuueeIjo5mxIgRALz00ks8+eSTPProo7Rs2ZKMjAzmzZuHm5ubeR9Tpkyhbt26dOzYke7du3PTTTfx7bffark/QliE5GRVa9uihYzaWojsbFVvKxPJrEO2mw8JoS24adX7eGYkXfkXRLnz8lKLO3z/PaxZozsaYelMhiEl2unp6fj4+JCWlib1t8L6Pf00fPcdDBsm7b8sxIYNMGeOajUs9bbWwSn3PDds+JKtTQbyd4+xusMRQEEBTJgAPj7wzz+yCIo9utp8zWJrboUQpXDokFqNLCZGElsLIRPJrFOeszvx1W6i+abvCDi5W3c4AnBwgO7dYfduNV9WiEuR5FYIW/K//4G7u6xGZkESEmQimbU6XqUlWW4+dF74gu5QxL9CQ1XF1RtvqAUehCiJJLdC2Ip//oGff1aNIeV8ncXYsEEmklkrw8GJw5EdqL1/DlH75+oOR/zrlltUi7BnntEdibBUktwKYQsMA558EoKCVPsvYRHOn1crkoWEyEQya3UyoD4plWvQY84TOOWe1x2OANzcoFMn+P13mDdPdzTCEklyK4QtmD4dVq+GW29VhWnCImzZoibBSEmCFTOZ2B/VDZ+0o9y06n3d0Yh/NWwINWrAE0+oZa2FuJC8Cwph7c6fh+efhzp1VLdzYREMQ5UkBASAi4vuaMT1OO8RwNFqbWi7ahR+p/frDkegzoR07Qrx8arzoRAXkuRWCGv30Udq+atbb9UdibjA4cOQcgZkPRnbEBfelmzXSvSa9Sgmo0B3OAIIDIRWreCdd+DIEd3RCEsiya0Q1uzgQXj3XfUK7++vOxpxgQ0bwMtT9eQU1q/A0Zn9tXoQGbeM5hvH6Q5H/KtdO1WD+/TTuiMRlkSSWyGslWHA44+rfrbt2umORlwgLQ327FG1tjKRzHacqVyD46HN6bzwBXxTj+gOR6BKfjp1gpkzZXKZ+I8kt0JYq2nTYOFC6NZNijotzMaNqlVRSIjuSERZO1TjVvIdXbn9rwelPMFCNGgAkZFqUcbsbN3RCEsgya0Q1iglBZ56Sr2q16qlOxpxgbw8ldwGB4Ojo+5oRFnLd3JlX+2eRB5Zyg3rvtAdjuC/yWWHD8OYMbqjEZZAklshrNGwYZCZCV266I5EXGTHDjifJRPJbNmZyjU4WqUVnRe+SHDSNt3hCFSL75Yt4e234fhx3dEI3SS5FcLa/PqrWomsa1eoVEl3NOIChgFr14K/nyqFFrbrUI1OnPMI4I7f7pbFHSxE+/aqzffLL+uOROgmya0Q1uTECRgyRJUjNGyoOxpxkaNHITFJRm3tgeHgxJ66ffBLOUiX+c/qDkeguibccgtMmQKxsbqjETpJciuEtSgogMGD1dfu3WUavgVaswY8PcDPT3ckoiJkegZyIKoLLTeNo9H2qbrDEUDTplCliqrcKpD5fnZLklshrMV776nuCL16yTlvC5SSAnv3qjdW+dxhP06ENCMxuDG9Zj1CwMndusOxew4O0LkzbN4MEyfqjkboIsmtENZg0SIYMQLatoWoKN3RiBKsWwfOzqpLgrAjJhP7avUgx6US9/zSB5ecDN0R2b3wcGjUCF55BdLTdUcjdJDkVghLd+wY3HMP1KghizVYqKwsNVIUGirtv+xRgaMLu+r1wyf1CLfPGKxmFgqtOnVSi6m8+67uSIQOktwKYcnS09UiDfn50KePOucmLM7GjeohqlJFdyRCl0zPQPbWuZ0Gu3/nptUf6A7H7nl7Q5s28OmncOCA7mhERZN3SiEsVW4u3HknHDwI994Lnp66IxIlyMtTM7NDQmShOHt3KrAeR8Lb0nHxq0Ttn6s7HLvXpg14ecHzz+uORFQ0SW6FsESGAY89BosXwx13qA7lwiJt2aLW06haVXckwhIcqX4Lp/1rccfv9xBwao/ucOyaszN06AAzZ6qXUmE/JLkVwtIUFMATT8CECaozQo0auiMSl1BQAKtXQ2CgNLAQ/zKZ2F23D3lObtw3tQfu51N0R2TXGjSAiAi1Wnlenu5oREWR5FYIS1KY2I4bpxLbJk10RyQuY/duOJMK1arpjkRYknwnN3Y0uBuvjCTu+vUOHPJzdYdkt0wm1Rps1y747jvd0YiKIsmtEJYiOxsGDoRvv1WJbXS07ojEZRgGLF8OfpVlFWRRXJa7H7vq30FE3Aq6zx0mHRQ0CgtTizu89hqcOaM7GlERJLkVwhKcOqWKw379Ffr2lcTWCuzZA8kn1SlPIUqS6ludfbW602LTt8Ss/VR3OHatQwdVG//227ojERVBklshdFu/Hlq2hG3bYMAAaNhQd0TiCgwDli2Dyr7g46M7GmHJEkObEV/tRjoveIE6e/7SHY7dqlQJbrwRvvxSfTAVtk2SWyF0yc9XHcbbtFEzHR58UIo3rcS+fZCULKO24uociuzIyYB63PH7vYQmbNIdjt2KiVH9b597TnckorxJciuEDhs2QKtW8L//qeR28GCoXFl3VOIqGAYsXQq+PuDrqzsaYRVMJvbU7U2mRwD9p3bHJzVOd0R2yckJOnaEuXPVRdguSW6FqEjHjsEjj6jENiFBJbUdOsiarVZk1y5ITILq1XVHIqxJgaMzOxrcjUNBHvdP6YZbVqrukOxSvXqqu+LTT0NOju5oRHmR5FaIihAXB0OHqlfVn3+Grl3h4YchPFx3ZOIaFBTAkiXg7yejtuLa5bp4sqPhvfikxXH3L31xzJfsqqIVtgY7eBC++kp3NKK8SHIrRHkpKIBFi6B3b5XUTpoEbdvCk0/CDTeAg/z7WZstW+B0iozaitLL9AhgZ/27CI9fyW0zH5IWYRoEB0Pz5vDGG5CcrDsaUR7k3VWIsrZvn6qlrV4dbr0V1q2Dbt3UEjlt24Krq+4IRSnk5qoOCUGB0tdWXJ803wj21rmNJtsmc8uyN3SHY5fat1dzel99VXckojw46Q5ACJtw+DBMnw5Tp8LWreDuroq7OnVSHRBMJt0Riuu0di1kZEDdurojEbYgOagRrllptFsxkjSfcDY3e1h3SHbFw0MluD/8AEOGqG6MwnZIcitEaZ04AdOmqYR240ZwdobateHOO6FWLfWzsAkZGbBypVrpyMNDdzTCVhytdiNu2Wn0nP0Y6ZWqcKBWN90h2ZXmzeGff9SK5+vWSaWYLbHoh/LNN9/EZDIVudS9YNgkKyuLoUOH4u/vj5eXF/369SMpKUljxMLmZWWpCWG33gpVq8JLL6nMp29feOEFuOMOqF9fElsbs3SpKo2UvraiTJlM7I/qxmm/Wtw1/Q7CEjbqjsiuODhAly5qbGLSJN3RiLJk0cktQIMGDThx4oT5smrVKvNtzz77LLNmzWL69OksX76chIQE+vbtqzFaYbMOH1adv0ND4b774MAB6NFDXXf33dCoEbi46I5SlIOkJNi8WSW28plFlDmTA7vr9eW8uz/9p3Sj8plDuiOyKxER0LgxvPginDmjOxpRViw+uXVyciIkJMR8CQgIACAtLY3x48fzySef0KFDB5o3b86ECRNYs2YNa9eu1Ry1sBmbNqnR2Kgo+PZbVUc7dCgMGgTNmqnaWmGzDAP+/luVIoSF6Y5G2KrCHrgAA37qjMe5k5ojsi+dOkFmpkwusyUWn9zu37+fsLAwatSoQf/+/YmPjwdg06ZN5Obm0qlTJ/O2devWJTw8nNjY2MvuMzs7m/T09CIXIYrYsgVuuw1atIDly1Vf2qeeUg0S//2AJWzftm0Qf1R9tpF6PFGecl082d7wPjzOJdN/anecc87pDsluVKoEN98M48apEgVh/Sz65bpVq1ZMnDiRefPmMXbsWA4fPkzbtm05e/YsiYmJuLi44HtRJ/Xg4GASExMvu99Ro0bh4+NjvlSrVq0c74WwKgkJ8MADalQ2Nlb1qH38cTWVVsoO7EpWFsyfr1p/ycrIoiJkuVdmR8N7CUrazl3T78AhP1d3SHbjhhsgJER1TsjP1x2NuF4Wndx269aNO++8k8aNG9OlSxfmzJlDamoqv/7663Xtd/jw4aSlpZkvR48eLaOIhdXKy4MPP1RdDn77Dbp3V0ltkyYyZGenlixRy3PWrKk7EmFPMiqFsqvBXdQ8uFAWeahADg6qHfk//8jKZbbAqt61fX19qV27NgcOHCAkJIScnBxSU1OLbJOUlERISMhl9+Pq6oq3t3eRi7Bjmzer8oNXXlETw4YOVT9LUmu34uNhwwa1DoesuSEq2pnKNdhTtzdNt/3ErQtf0h2O3ahWTbUHe/VVOHZMdzTieljVu3dGRgYHDx4kNDSU5s2b4+zszOLFi8237927l/j4eGJiYjRGKaxGbi68+aY6H3XyJDz0kKqtdXPTHZnQKC8P/voLvL2hShXd0Qh7lRzUkP01u3Jj7EfcuHq07nDsRseO4OgIw4bpjkRcD4texOGFF16gV69eREREkJCQwBtvvIGjoyP33nsvPj4+PPTQQzz33HP4+fnh7e3Nk08+SUxMDK1bt9YdurB0+/erll6bN6slcdu2Va9owu6tWKFaAjVvLgvLCb2OV22Fc24mty56mfPufrKKWQVwc1Pzhn/7DX7/Hfr10x2RKA2LTm6PHTvGvffey+nTpwkMDOSmm25i7dq1BAYGAvDpp5/i4OBAv379yM7OpkuXLnz99deaoxYW79df1Sitm5uaPFa1qu6IhIU4dgxWrYLwcPD01B2NEHCkenuc8zLpOXsIWa4+7Gpwp+6QbF79+mqZ7ccfV0v0+vvrjkhcK5NhSLV6eno6Pj4+pKWlSf2tLcvJUYsufPUVNGwIPXtKQaUwy8mBb75RZQlNm0rJtbAgRgF198wg8NRupt3zF/trddcdkc07e1a9HvTtCz/9pDsaUehq8zV5+Rb24cQJaNdONTLs3l29YkliKy6wYAGkpakRG0lshUUxObC3zu2kVI7i7l/6Uv3IMt0R2bxKldQq65Mnw+zZuqMR10pewoXtW7dO9a3dvVutLNaypRRTiiL27oWNm6BGDbUamRCWxnBwZHf9fqR5V+W+qT0Ij1915V8S16VJE6hdGx58EE6d0h2NuBaS3Arb9vPPaukZFxdVZyv1teIiaWnw558Q4C9L7ArLVuDgxM4Gd3POM5j7J3el6jFZar48mUyqei0zUy3uIEWc1kOSW2GbDAPeeEN1RKhXDwYMUOeZhLhAfj5Mn67exOrUkQF9YfkKHJ3Z0fAeznkEMOCnzpLglrNKldTiDn/8oUoUhHWQ5FbYnqwsldS+/bZqWnj77eBk0Y1BhCaLF8Px46rO1tlZdzRCXJ18Rxd2NLyXTHc/Bv7YSUoUylmDBtC4MTzxBBw8qDsacTUkuRW25dQpldD+/jvceSfcdJMMx4kS7dgBa2LV8ro+PrqjEeLa5Du5sqPRfWR4BjPgp85UP7xUd0g2rXt3NQf5rrtUZxVh2SS5Fbbj4EFo3Rq2bYOBA1WzQiFKkJSkViELDpJVyIT1UiO495BeqQr3T+lKnb0zdYdks1xdVZOdrVvV8rzCsklyK2zD2rVqGd20NFmYQVxWRgZMnarW8KhdWwb2hXVTNbh3k+JXi7t/6UuTLZN0h2SzwsLUicGPP1aTUIXlkuRWWL8ZM9QyMl5eKrH189MdkbBQubmqgUZWlqqjkxWXhS0wHJzYVa8viSFN6PPXYG5a9b5M7S8nrVurk4IDB8K+fbqjEZciya2wbl98oc4VRUXB/fdLk1JxSYahPgclJqrE1s1Nd0RClCGTA/tq9eRI+M10WjycXrMfxSE/V3dUNsdkgttuA3d36N1bnQkSlkeSW2GdCgrg+efhqafUR+l+/WS6u7gkw4B582DXLtUZQVbZFjbJZOJI5C3sqXMb0f9MoP/UHridP6M7Kpvj6qrmKx86BP37q7cjYVkkuRXW5/x59cry6afQtSt07iyFk+KyVq2CdeuhVi0IDNQdjRDlKzEkmm2N7qPa0dU8+l0LAk/u0h2SzQkMVCcNZ82C117THY24mCS3wrokJ6v62tmz4e67oVUr3REJC7duHSxeAtUjZAUyYT9SK9dgc/RDOOdk8sh3N1Bv1++6Q7I5tWtDp07w/vswYYLuaMSFJLkV1mPXLmjZEnbvhkGD1JJSQlzGxo0wdx5UrQIREbqjEaJiZbn7sSX6Ac74RnL39DvoNmcYjnnZusOyKTEx0Lw5PPIIzJ2rOxpRSJJbYR0WLFC1tTk58OCDMgQnrmjjRpj9N1QJUws1SOWKsEf5ji7srteXfbW602LTOB75vpWUKZQhk0kt8FCrlpr6sX697ogESHIrLJ1hwOefq1eP0FAYPBh8fXVHJSzc6tX/JbZRUZLYCjtnMpEQ1pJ/mj6IV8YJhoyLpvXaMZgMmQlVFhwcVP1tYKCaBrJtm+6IhCS3wnLl5MDDD8PTT6sFGu6+W01TFeISDAMWLYKFiyAiXBJbIS6UUSmUzdEPkxgSTdf5zzJ4ws0EnNqjOyyb4OwM996rWoR16AB75M+qlSS3wjIlJEC7dvDjj3D77aojgoM8XcWl5eXBb7+pUduaNSAyUhJbIS5W4OjMgaiubGk8kIDTe3l8bGPaLXsLp7ws3aFZPTc31RrM2VnNe969W3dE9stkGLKMSXp6Oj4+PqSlpeEtDTD1W7VKFS9lZ8Mdd8hSuuKKzp6FX36BEydUH1tp9yXElTnk5xIRv4JqR2NJ967KvK5j2FPndvlUeJ0yMmDKFLUi4uLF0KSJ7ohsx9XmazIUJiyHYcAnn8Att6iVxh5+WBJbcUVHjsA338CpU+pNRBJbIa5OgaMzhyM7srHFY+Q7unDPL30YNKkDYcc36A7Nqnl5wYABaiS3fXuIjdUdkf2RkVtk5NYipKSo9l6zZ0ObNqpoydFRd1TCguXnw8qVsGIF+PhAvXrg4qI7KiGslGHgl7KfGoeX4HUuiZ3172BZ+7c4GVhfd2RWKysLpk2DpCSYPh169tQdkfW72nxNklskudVu+XK47z5ITVX1tbVr645IWLjkZPjzT0hMVP1rIyLkTKoQZcIoICRpGxFxK3DLSmVHw7tZcfP/JMktpdxc9Vq1dy989RU89pjuiKybJLfXQJJbTXJy4M031fIuERHQu7caghPiErKzYdkyteqYu7tax0P+ZYUoe6aCfEIS/yH86Grcs1LZU7sXq296haPV2ugOzeoUFMD8+aoH7rBhauV4JyfdUVknSW6vgSS3GmzZAgMHqlXH2rWDG2+UbgjiknJzYcMGVYaQk6M+C1WtKk8ZIcqbqSCf4OTtVD0Wi9e5ZI5VuYHYmOfZXa8vBQ6SoV2LjRvVKma33AI//yzzA0pDkttrIMltBcrOhvfeU5fAQLjtNggJ0R2VsFBpaeoNYdMmVb8WEgLh4WqihhCiAhkG/qf3UeX4evxSD5FeKYwNLZ5gc/NHOOcZpDs6q3H4MPzxhzpJ+fvv0KqV7oisiyS310CS2wqyfLlagPvQITVSe/PNMmnMShiG+lySna1GUUHVuDo7q0lcrq5lU/NqGGpu4YEDalA/Pl6dvgsKUiO17u7XfwwhxPXxykgk7Ph6gk7uxGQY7KrXl00tHuNIRDspfr8K6emqJ/eJE2qc5/nn5SzU1ZLk9hpIclvOjh+Hl16CqVPV+eTu3VW2IiyOYcCZM3D0qJqslZSkks2zZyH/Mit1mlCJp4cHVKqkWuF4eYGnp7rOw0MlwE5O6vNMQYFadOH8eTh3Th3j1Cn1VDmXCQ4mqFwZAgLUU0U+AwlheZxyzxOSuIXQxH/wzDzJab8oNjd7hK1NBpLhJWfkLic/H5YsgTVroGNHmDhROl9eDUlur4Ekt+Xk3DkYM0Z9NHV0VA3/oqPlk72FycmBgwdh3z41Yno2Q13v8W+y6u6uElMXF5WcXjjCkJ+vLnl5akQ3J6eEr3mXP35hYuzurpJhHx91kQkXQlgJw8A3LY6QE5sJPLUHMNgf1Y0t0Q+yv1Z38h2lR9+lHDoEf/2lvv/8czUVRd4iL02S22sgyW0Zy82FCRNgxAg1HNeypZo0JoWSFiM/XyWy27erFjW5eeDlqUZLfX3LNrk0DPWUyM9XI7YFBSpBLixrcHKSF3MhbIVT7nmCkrcTkrQN77PHyXT3Y3uj/mxtMpCE0Obyz16C8+dVN4WtW6FLF/j6a6hRQ3dUlkmS22sgyW0Zyc2FH3+EkSMhLg4aN1ajtZUr645M/Ov0adi8WTWrOJcJlbzUvL7AQKlnFUKULc+MJEKSthB4chdu2emc8q/NtsYD2N7oPs5UluztYnv3qiQ3MxNef13V4srrclGS3F4DSW6v09mz8P33auncY8egQQNo2xaCg3VHJlAjpXv2qFZah4+Ai7OqYw0JUXWxQghRnkxGAb5nDhGctJ2A03txys/mWFhLdjS6j5317+SsdxXdIVqMnBw193rdOggNhQ8/hLvukglnhSS5vQaS3JbS3r0wbhyMH6/qaxs0UF0QZLKYRTh7Vo3Sbtyo6mh9fdSLZWCgvFAKIfRwyM8h4PQ+Av/f3t0HRXWdfwD/LuAuIC8roCwoKEoUNVZiFERnYi1EcTSmatQoUwUJ1TRp2up0BhyV0sQmUTK1pTamTRUm1fo2Bk2D0oaYaUJRAxFDFEyCoqjZFZFFQHlZeH5/3LI/V5CILizsfj8zd5Rzz717D+de9tmz5+X6WfjUfAvnNhMqh03F2fFLURq2ALXa4ba+xD6huhr46COlYWLiRGDzZmUstqP36mBw2w0Mbruhvl6ZpG/XLmWpKA8P5cmLiOBSUX2AiDKPYmGh8kdRpVI+awwdylZaIupbXEyN8L1xHoNvnMOgmgtwbjPhO104ysIW4PzoZ6DXhTt8NHfpkvJWW1EBhIcD69cDCxc67gwyDG67gcHt97h9W1lW5eBBZVjnnTtASIjypI0bx2HtfYDRqAxGOH0aMNYqg8N0OmVj9RBRX+dsaoLPzW/gd+M8fGrKMcB0B7c8A/Ft6Bx8GxqLCyHRaHRzzPEb7Y0W+fnK7ArBwcoyvqtWAb6+tr663sXgthsY3N6j/UnKzQU+/BDIy1OWhwoIAMaOBSZMUIbUk03V1wOlpcqMB5crARdnZV7YgAClEd3BGzyIqJ9StbXCu/YyfKu/htZ4EZ4NBrSpnKDXheNCSAwuDX8KlcHT0eiqtfWl9rpr14BTp4CzZ5W/8fPmAStXKrMsOMKERA4X3G7fvh1bt26FXq/HxIkTkZGRgYiIiAc61uGD29ZW5Uk5cUKZUTovTxkY5uysfEQcNQoIC3O8j4h9TFubsrBCebnS5eDaNeWP26BB/z/jgaN+VUVE9kvTWItBxgvQ1lyEtvYyXJtqIVDhhl8YKodF4eqwSHwXMAnXhzwOk4sDRHhQhrmUlCjbtWvKHOHz5gFz5wKzZtnveG6HCm737duHFStWYMeOHYiMjMS2bdtw4MABnD9/HkMeYHCTwwS3bW3KU1BWpjT5nTsHFBUpT0djozLKKCBAWSYlJERZTcwRPgr2UbdvK8Hs1avKMrSVlUBjk9JCO2iQ8lnD11eZK5aIyCGIwLWxBt61l+F9qxIe9Xp41OvhJG1oUzmj2nc0DP4TUOU3Djf8wnDT9zHc9AlFk8Z+39urqpS39K+/Vt4vAKXH4FNPAVFRwKRJSvuUPXRRc6jgNjIyElOmTMGf/vQnAEBbWxuCgoLw85//HMnJyd97fL8ObkWUPrC1tcoaptXVysIJev3/R0aVlUpv9EuXlHlGAOUub1/bVKdTgtrAQGUZKupx7QsbNDQosxrU1Sn9Zo1GpfqqqoD6BiWvi7PSzcDLSwlqPT052wERUTun1hYMbDDAs16PgQ0GuN++AffbN6BprjfnadR4w+g9HLXa4bjlORR1noFo8PBHg/tg3B44GHfcfHDHzQeNGm+l9bef9uuqr1f65V66pLz9GwxKuloNhIYqkxqNGgWMGAEEBSlv+zpd/2kocZjgtrm5Ge7u7jh48CB+/OMfm9NXrlwJo9GIw+3r2t2lqakJTU1N5p9ra2sRHByMysrK3gluq6uB1auBf/+751/rbgMHKn1lfXyUJagYIT0SU6vSCF5Vbf1zqwAMcFGWvXW2g0/bRES9TdN2B54mIzxaajDQVAs1Wnr19SvdQrFlXBYqBj7eq697t6YmpbHEYFAaU6xt2DAgKwuYPNn65+7MrVu3EBQUBKPRCG9v7/vm6/dvmzdu3EBrayv87+lg4u/vj7Kysk6Pef3115GWltYhPSgoqEeusc9oaFC29u8tqG8z/W8jIqL+5863QNF0W19Fj7pyBYiO7v3Xraurs+/g9mGkpKRg7dq15p/b2tpw8+ZN+Pr6QtVPv4qwlfZPUb3W6k19BuvecbHuHRfr3nH1hboXEdTV1SEwMLDLfP0+uPXz84OzszMM7R1L/sdgMECn03V6jEajgUajsUjTcmqrR+Ll5cU/dA6Kde+4WPeOi3XvuGxd91212Lbr950u1Wo1nnzySeTl5ZnT2trakJeXh6ioKBteGRERERH1tn7fcgsAa9euxcqVKzF58mRERERg27ZtaGhoQEJCgq0vjYiIiIh6kV0Et0uXLkVVVRU2bdoEvV6P8PBwHDt2rMMgM7I+jUaD1NTUDt08yP6x7h0X695xse4dV3+q+34/FRgRERERUbt+3+eWiIiIiKgdg1siIiIishsMbomIiIjIbjC4JSIiIiK7weCWLNy8eRNxcXHw8vKCVqtFYmIi6uvruzymsbERL730Enx9feHh4YFFixZ1WFTj8uXLmDt3Ltzd3TFkyBD8+te/hsnU+dqy+fn5cHFxQXh4uLWKRQ/AVnV/6NAhPP300xg8eDC8vLwQFRWF3NzcHikjKbZv344RI0bA1dUVkZGROHXqVJf5Dxw4gLCwMLi6umLChAnIycmx2C8i2LRpEwICAuDm5oaYmBh88803Fnke5v4i6+vtuq+oqEBiYiJCQkLg5uaGUaNGITU1Fc3NzT1SPro/Wzz37ZqamhAeHg6VSoXi4mJrFen+hOgusbGxMnHiRDlx4oR8+umnEhoaKsuWLevymDVr1khQUJDk5eVJYWGhTJ06VaZNm2bebzKZ5PHHH5eYmBg5ffq05OTkiJ+fn6SkpHQ4V01NjYwcOVJmzZolEydOtHbxqAu2qvtf/OIX8uabb8qpU6fk66+/lpSUFBkwYIB88cUXPVZWR7Z3715Rq9Wyc+dOOXv2rCQlJYlWqxWDwdBp/vz8fHF2dpYtW7bIuXPnZMOGDTJgwAApKSkx53njjTfE29tbsrOz5cyZMzJ//nwJCQmRO3fumPM8zP1F1mWLuj969KjEx8dLbm6ulJeXy+HDh2XIkCGybt26XikzKWz13Ld75ZVXZM6cOQJATp8+3VPFNGNwS2bnzp0TAPL555+b044ePSoqlUquXr3a6TFGo1EGDBggBw4cMKeVlpYKACkoKBARkZycHHFychK9Xm/O8/bbb4uXl5c0NTVZnG/p0qWyYcMGSU1NZXDbi/pC3d9t3LhxkpaW9qjFok5ERETISy+9ZP65tbVVAgMD5fXXX+80/5IlS2Tu3LkWaZGRkbJ69WoREWlraxOdTidbt2417zcajaLRaOQf//iHiDzc/UXWZ4u678yWLVskJCTkUYpC3WTLus/JyZGwsDA5e/ZsrwW37JZAZgUFBdBqtZg8ebI5LSYmBk5OTjh58mSnxxQVFaGlpQUxMTHmtLCwMAQHB6OgoMB83gkTJlgsqjF79mzcunULZ8+eNaft2rULFy5cQGpqqrWLRt/D1nV/t7a2NtTV1cHHx8caRaO7NDc3o6ioyKLOnJycEBMTY66zexUUFFjkB5Q6bM9/8eJF6PV6izze3t6IjIy0uA+6e3+Rddmq7jtTW1vL57sX2bLuDQYDkpKS8N5778Hd3d2axeoSg1sy0+v1GDJkiEWai4sLfHx8oNfr73uMWq2GVqu1SPf39zcfo9frO6wW1/5ze55vvvkGycnJ+Pvf/w4XF7tYOK9fsWXd3ys9PR319fVYsmTJwxSFunDjxg20trZ2Widd1XNX+dv//b483b2/yLpsVff3+vbbb5GRkYHVq1c/VDmo+2xV9yKC+Ph4rFmzxuKDbW9gcOsAkpOToVKputzKyspsdn2tra1Yvnw50tLSMHr0aJtdhz3q63V/rz179iAtLQ379+/vEAwRUf929epVxMbGYvHixUhKSrL15VAPy8jIQF1dHVJSUnr9tdlE5gDWrVuH+Pj4LvOMHDkSOp0O169ft0g3mUy4efMmdDpdp8fpdDo0NzfDaDRatOAZDAbzMTqdrsOozPYR9TqdDnV1dSgsLMTp06fx8ssvA1C+mhYRuLi44F//+hd+9KMfdafI9D99ve7vtnfvXrzwwgs4cOBAh6/DyDr8/Pzg7OzcYUaLu+vsXjqdrsv87f8aDAYEBARY5Gmf8eRh7i+yLlvVfbtr165h5syZmDZtGv7yl788anGoG2xV9x9//DEKCgqg0WgszjN58mTExcUhKyvrkcrVpR7v1Uv9Rvugj8LCQnNabm7uAw0qOnjwoDmtrKys00FFd4/KfOedd8TLy0saGxultbVVSkpKLLYXX3xRxowZIyUlJVJfX99DJaZ2tqr7dnv27BFXV1fJzs62dtHoHhEREfLyyy+bf25tbZWhQ4d2ObBk3rx5FmlRUVEdBpakp6eb99fW1nY6oKw79xdZny3qXkTkypUr8thjj8nzzz8vJpPJmkWiB2SLur906ZLF+3pubq4AkIMHD0plZaW1i2iBwS1ZiI2NlSeeeEJOnjwpn332mTz22GMW0/VcuXJFxowZIydPnjSnrVmzRoKDg+Xjjz+WwsJCiYqKkqioKPP+9umgZs2aJcXFxXLs2DEZPHhwp1OBteNsCb3PVnW/e/ducXFxke3bt8t3331n3oxGY+8U3MHs3btXNBqNZGZmyrlz5+SnP/2paLVa84wWP/nJTyQ5OdmcPz8/X1xcXCQ9PV1KS0slNTW10ymBtFqtHD58WL788kt59tlnO50KrKv7i3qeLer+ypUrEhoaKtHR0XLlyhWLZ5x6j62e+7tdvHiRU4GRbVRXV8uyZcvEw8NDvLy8JCEhQerq6sz722/O48ePm9Pu3LkjP/vZz2TQoEHi7u4uCxYs6PCHq6KiQubMmSNubm7i5+cn69atk5aWlvteB4Pb3merup8xY4YA6LCtXLmyp4vssDIyMiQ4OFjUarVERETIiRMnzPtmzJjR4Xe/f/9+GT16tKjVahk/frx8+OGHFvvb2tpk48aN4u/vLxqNRqKjo+X8+fMWeb7v/qLe0dt1v2vXrk6fb35x3Pts8dzfrTeDW5WISM91eiAiIiIi6j2cLYGIiIiI7AaDWyIiIiKyGwxuiYiIiMhuMLglIiIiIrvB4JaIiIiI7AaDWyIiIiKyGwxuiYiIiMhuMLglIiIiIrvB4JaIiCx88sknUKlUMBqNtr4UIqJuY3BLRGRlVVVVePHFFxEcHAyNRgOdTofZs2cjPz/fnOfMmTOYP38+hgwZAldXV4wYMQJLly7F9evXAQAVFRVQqVTmTa1WIzQ0FK+99hrut7BkUVERVCoVTpw40en+6OhoLFy40PoFJiLqQ1xsfQFERPZm0aJFaG5uRlZWFkaOHAmDwYC8vDxUV1cDUILf6OhozJs3D7m5udBqtaioqMCRI0fQ0NBgca6PPvoI48ePR1NTEz777DO88MILCAgIQGJiYofXffLJJzFx4kTs3LkTU6dOtdhXUVGB48eP44MPPui5ghMR9QFsuSUisiKj0YhPP/0Ub775JmbOnInhw4cjIiICKSkpmD9/PgAgPz8ftbW1ePfdd/HEE08gJCQEM2fOxO9//3uEhIRYnM/X1xc6nQ7Dhw9HXFwcpk+fji+++OK+r5+YmIh9+/bh9u3bFumZmZkICAhAbGws3nvvPUyePBmenp7Q6XRYvny5ucW4M7/5zW8QHh5ukbZt2zaMGDHCIu3dd9/F2LFj4erqirCwMPz5z39+gN8YEZF1MbglIrIiDw8PeHh4IDs7G01NTZ3m0el0MJlMeP/99+/bxaAzhYWFKCoqQmRk5H3zxMXFoampCQcPHjSniQiysrIQHx8PZ2dntLS04NVXX8WZM2eQnZ2NiooKxMfHP/B1dGb37t3YtGkTNm/ejNLSUvzud7/Dxo0bkZWV9UjnJSLqLga3RERW5OLigszMTGRlZUGr1WL69OlYv349vvzyS3OeqVOnYv369Vi+fDn8/PwwZ84cbN26FQaDocP5pk2bBg8PD6jVakyZMgVLlizBihUr7vv6Pj4+WLBgAXbu3GlOO378OCoqKpCQkAAAWLVqFebMmYORI0di6tSp+OMf/4ijR4+ivr7+ocudmpqKt956CwsXLkRISAgWLlyIX/3qV3jnnXce+pxERA+DwS0RkZUtWrQI165dw5EjRxAbG4tPPvkEkyZNQmZmpjnP5s2bodfrsWPHDowfPx47duxAWFgYSkpKLM61b98+FBcX48yZM9i/fz8OHz6M5OTkLl9/1apV+M9//oPy8nIAwM6dOzFjxgyEhoYCUAaePfPMMwgODoanpydmzJgBALh8+fJDlbehoQHl5eVITEw0t1x7eHjgtddeM18DEVFvYXBLRNQDXF1d8fTTT2Pjxo3473//i/j4eKSmplrk8fX1xeLFi5Geno7S0lIEBgYiPT3dIk9QUBBCQ0MxduxYLF68GL/85S/x1ltvobGx8b6vHR0djeDgYGRmZuLWrVs4dOiQeQBaQ0MDZs+eDS8vL+zevRuff/453n//fQBAc3Nzp+dzcnLq0H2ipaXF/P/2Ft+//vWvKC4uNm9fffXVfWduICLqKZwtgYioF4wbNw7Z2dn33a9WqzFq1KgOsyXcy9nZGSaTCc3NzXB1de00j5OTExISEvC3v/0NQ4cOhVqtxnPPPQcAKCsrQ3V1Nd544w0EBQUBUPrydmXw4MHQ6/UQEahUKgBAcXGxeb+/vz8CAwNx4cIFxMXFdXkuIqKexuCWiMiKqqursXjxYqxatQo/+MEP4OnpicLCQmzZsgXPPvssAOCf//wn9u7di+effx6jR4+GiOCDDz5ATk4Odu3a1eF8er0eJpMJJSUl+MMf/oCZM2fCy8ury+tISEjAb3/7W6xfvx7Lli2Dm5sbACA4OBhqtRoZGRlYs2YNvvrqK7z66qtdnuuHP/whqqqqsGXLFjz33HM4duwYjh49anENaWlpeOWVV+Dt7Y3Y2Fg0NTWhsLAQNTU1WLt27cP8KomIHo4QEZHVNDY2SnJyskyaNEm8vb3F3d1dxowZIxs2bJDbt2+LiEh5ebkkJSXJ6NGjxc3NTbRarUyZMkV27dplPs/FixcFgHlzdnaWYcOGSVJSkly/fv2BrmXWrFkCQE6dOmWRvmfPHhkxYoRoNBqJioqSI0eOCAA5ffq0iIgcP35cAEhNTY35mLfffluCgoJk4MCBsmLFCtm8ebMMHz7c4ry7d++W8PBwUavVMmjQIHnqqafk0KFD3f4dEhE9CpVIN+ahISIiIiLqwzigjIiIiIjsBoNbIiIiIrIbDG6JiIiIyG4wuCUiIiIiu8HgloiIiIjsBoNbIiIiIrIbDG6JiIiIyG4wuCUiIiIiu8HgloiIiIjsBoNbIiIiIrIbDG6JiIiIyG78H2ectfPz+3dSAAAAAElFTkSuQmCC">
            <a:extLst>
              <a:ext uri="{FF2B5EF4-FFF2-40B4-BE49-F238E27FC236}">
                <a16:creationId xmlns:a16="http://schemas.microsoft.com/office/drawing/2014/main" id="{B97E767F-B887-EEB8-3CF3-FCD0BCE6146A}"/>
              </a:ext>
            </a:extLst>
          </p:cNvP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1IAAAHWCAYAAAB9mLjgAAAAOnRFWHRTb2Z0d2FyZQBNYXRwbG90bGliIHZlcnNpb24zLjEwLjAsIGh0dHBzOi8vbWF0cGxvdGxpYi5vcmcvlHJYcgAAAAlwSFlzAAAPYQAAD2EBqD+naQAAyMlJREFUeJzs3XdcVuX/x/HXzd5DQYYB4gT3KnNlmrmtHFmpZWbj27JtmVmpldkwM5s2tNRMSysrNU3tlyO3lltx4MCBgohsOL8/TqC4QeDcwPv5eNxy7nOf+5zPuQE5n3Nd1+eyGYZhICIiIiIiIlfMweoAREREREREShslUiIiIiIiIgWkREpERERERKSAlEiJiIiIiIgUkBIpERERERGRAlIiJSIiIiIiUkBKpERERERERApIiZSIiIiIiEgBKZESEREREREpICVSIiIlrEqVKtx7773Ffpy9e/dis9mYNGlS3rp7770XLy+vYj92LpvNxquvvlpixyuot99+m6pVq+Lo6EjDhg2tDueqXOj7LSXj3nvvpUqVKlaHISIlTImUiJQa//77L7179yYiIgI3NzcqV67MzTffzAcffJBvu4yMDN5//30aNWqEj48Pfn5+1KlThwcffJBt27blbTdp0iRsNlu+R6VKlWjbti1z5869ophuvPHGvPc6ODjg4+NDrVq1uPvuu1mwYEGRnftvv/1mtwmJPcd2Kb///jtDhgyhZcuWfPXVV7zxxhvFerx7770Xm82Gj48Pqamp572+c+fOvJ+ld955p1hjsWdVqlQ57/cy95GWlmZ1eCIieZysDkBE5EosX76ctm3bEh4ezgMPPEBwcDD79+/n77//5v333+fxxx/P27ZXr17MnTuXu+66iwceeIDMzEy2bdvGL7/8QosWLYiKisq375EjRxIZGYlhGBw5coRJkybRpUsX5syZQ7du3S4b2zXXXMPo0aMBOH36NLt27WLWrFlMmTKFPn36MGXKFJydnfO23759Ow4OBbuP9dtvv/Hhhx8WKGGJiIggNTU137GLw6ViS01NxcnJPv/ULFq0CAcHB7744gtcXFxK5JhOTk6kpKQwZ84c+vTpk++1qVOn4ubmpmQBaNiwIc8888x560vq+yQiciXs86+biMg5Xn/9dXx9fVm9ejV+fn75Xjt69Gje8urVq/nll194/fXXefHFF/NtN2HCBBITE8/bd+fOnWnatGne80GDBhEUFMS33357RYmUr68v/fv3z7fuzTffZPDgwXz00UdUqVKFMWPG5L3m6up62X1ejaysLHJycnBxccHNza1Yj3U5Vh//Uo4ePYq7u3uRXZwbhkFaWhru7u4X3cbV1ZWWLVvy7bffnpdITZs2ja5du/LDDz8USTylWeXKlc/7nRIRsTfq2icipUJMTAx16tQ5L4kCqFSpUr7tAFq2bHnedo6OjlSsWPGyx/Lz88Pd3f2qWlIcHR0ZP348tWvXZsKECZw8eTLvtXPHSGVmZjJixAhq1KiBm5sbFStWpFWrVnldA++9914+/PBDgHzdnODMuJh33nmHcePGUa1aNVxdXdmyZcslx8zs3r2bjh074unpSWhoKCNHjsQwjLzXlyxZgs1mY8mSJfned+4+LxVb7rpzW6rWr19P586d8fHxwcvLi5tuuom///473za53S6XLVvG008/TWBgIJ6envTo0YNjx47l23bNmjV07NiRgIAA3N3diYyM5L777rvId+ZMXF999RWnT5/Oizn3nLKyshg1alTeZ1mlShVefPFF0tPT8+2jSpUqdOvWjfnz59O0aVPc3d359NNPL3lcgL59+zJ37tx8Sf3q1avZuXMnffv2PW/7EydO8Oyzz1KvXj28vLzw8fGhc+fObNy48bLHAti2bRu9e/emQoUKuLm50bRpU37++edLviczM5MKFSowcODA815LSkrCzc2NZ599Nm/dBx98QJ06dfDw8MDf35+mTZsybdq0K4qvMBITE3nyyScJCwvD1dWV6tWrM2bMGHJycvK2Oft348MPP6Rq1ap4eHjQoUMH9u/fj2EYjBo1imuuuQZ3d3duvfVWTpw4ke84P/30E127diU0NBRXV1eqVavGqFGjyM7OvmyMOTk5jBs3jjp16uDm5kZQUBAPPfQQCQkJRf55iIg11CIlIqVCREQEK1asYNOmTdStW/eS24HZTaply5ZXlAydPHmS+Ph4DMPg6NGjfPDBByQnJ1/1HXFHR0fuuusuhg8fztKlS+natesFt3v11VcZPXo0999/P9dddx1JSUmsWbOGdevWcfPNN/PQQw9x6NAhFixYwDfffHPBfXz11VekpaXx4IMP4urqSoUKFfJdVJ4tOzubTp06cf311/PWW28xb948XnnlFbKyshg5cmSBzvFKYjvb5s2bad26NT4+PgwZMgRnZ2c+/fRTbrzxRv7880+aNWuWb/vHH38cf39/XnnlFfbu3cu4ceN47LHH+O677wCzValDhw4EBgbywgsv4Ofnx969e5k1a9Yl4/jmm2/47LPPWLVqFZ9//jkALVq0AOD+++9n8uTJ9O7dm2eeeYaVK1cyevRotm7dyuzZs/PtZ/v27dx111089NBDPPDAA9SqVeuyn0HPnj353//+x6xZs/ISvmnTphEVFUXjxo3P23737t38+OOP3H777URGRnLkyBE+/fRT2rRpw5YtWwgNDb3osTZv3kzLli2pXLkyL7zwAp6ensyYMYPbbruNH374gR49elzwfc7OzvTo0YNZs2bx6aef5mu1+/HHH0lPT+fOO+8EYOLEiQwePJjevXvzxBNPkJaWxj///MPKlSsvmBheiczMTOLj4/Ot8/DwwMPDg5SUFNq0acPBgwd56KGHCA8PZ/ny5QwdOpS4uDjGjRuX731Tp04lIyODxx9/nBMnTvDWW2/Rp08f2rVrx5IlS3j++efZtWsXH3zwAc8++yxffvll3nsnTZqEl5cXTz/9NF5eXixatIiXX36ZpKQk3n777Uuew0MPPcSkSZMYOHAggwcPZs+ePUyYMIH169ezbNmyYu9yKyIlwBARKQV+//13w9HR0XB0dDSaN29uDBkyxJg/f76RkZGRb7ucnByjTZs2BmAEBQUZd911l/Hhhx8a+/btO2+fX331lQGc93B1dTUmTZp0RXG1adPGqFOnzkVfnz17tgEY77//ft66iIgIY8CAAXnPGzRoYHTt2vWSx3n00UeNC/2XvWfPHgMwfHx8jKNHj17wta+++ipv3YABAwzAePzxx/PW5eTkGF27djVcXFyMY8eOGYZhGIsXLzYAY/HixZfd58ViMwzDAIxXXnkl7/ltt91muLi4GDExMXnrDh06ZHh7exs33HBD3rrc70379u2NnJycvPVPPfWU4ejoaCQmJhqGcebzXb169QWPfykDBgwwPD09863bsGGDARj3339/vvXPPvusARiLFi3KWxcREWEAxrx58wp8vN69exs33XSTYRiGkZ2dbQQHBxsjRozI+3zffvvtvPelpaUZ2dnZ+fa1Z88ew9XV1Rg5cmS+ded+b2666SajXr16RlpaWt66nJwco0WLFkaNGjUuGe/8+fMNwJgzZ06+9V26dDGqVq2a9/zWW2+95O9AQeV+ruc+cn+ORo0aZXh6eho7duzI974XXnjBcHR0NGJjYw3DOPN5BAYG5v28GIZhDB061ACMBg0aGJmZmXnr77rrLsPFxSXfZ5WSknJefA899JDh4eGRb7sBAwYYERERec//+usvAzCmTp2a773z5s274HoRKZ3UtU9ESoWbb76ZFStWcMstt7Bx40beeustOnbsSOXKlfN1U7LZbMyfP5/XXnsNf39/vv32Wx599FEiIiK44447LjhG6sMPP2TBggUsWLCAKVOm0LZtW+6///7LtmpcidxS46dOnbroNn5+fmzevJmdO3cW+ji9evUiMDDwird/7LHH8pZtNhuPPfYYGRkZLFy4sNAxXE52dja///47t912G1WrVs1bHxISQt++fVm6dClJSUn53vPggw/m6yrYunVrsrOz2bdvH0BeV89ffvmFzMzMq47xt99+A+Dpp5/Otz638MGvv/6ab31kZCQdO3Ys8HH69u3LkiVLOHz4MIsWLeLw4cMXbb1xdXXNK06SnZ3N8ePH8fLyolatWqxbt+6ixzhx4gSLFi2iT58+nDp1ivj4eOLj4zl+/DgdO3Zk586dHDx48KLvb9euHQEBAXmtfwAJCQksWLCAO+64I2+dn58fBw4cYPXq1QX9GC6qWbNmeb+TuY977rkHgJkzZ9K6dWv8/f3zzik+Pp727duTnZ3N//3f/+Xb1+23346vr2++fQP0798/X4t1s2bNyMjIyPeZnD3eLfczbN26NSkpKfkqgJ5r5syZ+Pr6cvPNN+eLsUmTJnh5ebF48eKr+4BExC6oa5+IlBrXXnsts2bNIiMjg40bNzJ79mzee+89evfuzYYNG6hduzZgXngOGzaMYcOGERcXx59//sn777/PjBkzcHZ2ZsqUKfn2e9111+UrNnHXXXfRqFEjHnvsMbp163ZVxQiSk5MB8Pb2vug2I0eO5NZbb6VmzZrUrVuXTp06cffdd1O/fv0rPk5kZOQVb+vg4JAvkQGoWbMmYI4rKS7Hjh0jJSXlgt3foqOjycnJYf/+/dSpUydvfXh4eL7t/P39AfLGmbRp04ZevXoxYsQI3nvvPW688UZuu+02+vbtW6iiHvv27cPBwYHq1avnWx8cHIyfn19eAperIJ/72bp06YK3tzffffcdGzZs4Nprr6V69eoX/PxzcnJ4//33+eijj9izZ0++8TmXGvO3a9cuDMNg+PDhDB8+/ILbHD16lMqVK1/wNScnJ3r16sW0adNIT0/H1dWVWbNmkZmZmS+Rev7551m4cCHXXXcd1atXp0OHDvTt2/eC4xSvVEBAAO3bt7/gazt37uSff/656I2Ds4vPwPk/Q7lJVVhY2AXXnz2GafPmzbz00kssWrTovCT/7HGPF4rx5MmT+cZvXipGESmdlEiJSKnj4uLCtddey7XXXkvNmjUZOHAgM2fO5JVXXjlv25CQEO6880569epFnTp1mDFjBpMmTbrk2CkHBwfatm3L+++/z86dO/Nd2BfUpk2bAM67MD/bDTfcQExMDD/99BO///47n3/+Oe+99x6ffPIJ999//xUd51KV4grj7Fags13JIPui5OjoeMH1xn+FMWw2G99//z1///03c+bMYf78+dx33328++67/P3334WefPhi53+uwn7urq6u9OzZk8mTJ7N79+5LlrV/4403GD58OPfddx+jRo2iQoUKODg48OSTT150HByQ99qzzz570VazS/1cAtx55518+umnzJ07l9tuu40ZM2YQFRVFgwYN8raJjo5m+/bt/PLLL8ybN48ffviBjz76iJdffpkRI0Zccv+FkZOTw80338yQIUMu+HruTYFcF/sZutzPVmJiIm3atMHHx4eRI0dSrVo13NzcWLduHc8///xlP/tKlSoxderUC75ekNZjEbFfSqREpFTLbUmKi4u75HbOzs7Ur1+fnTt3Eh8fT3Bw8CW3z8rKAs60KBVGdnY206ZNw8PDg1atWl1y29wKaQMHDiQ5OZkbbriBV199NS+RutIL+yuRk5PD7t27811w7tixAzAr0cGZlp9zu0Ke2yJTkNgCAwPx8PBg+/bt5722bds2HBwczmsluFLXX389119/Pa+//jrTpk2jX79+TJ8+/YoT0VwRERHk5OSwc+dOoqOj89YfOXKExMTEvGImRaFv3758+eWXODg45BVuuJDvv/+etm3b8sUXX+Rbn5iYSEBAwEXfl9vq6OzsfNHWncu54YYbCAkJ4bvvvqNVq1YsWrSIYcOGnbedp6cnd9xxB3fccQcZGRn07NmT119/naFDhxZ5Cfxq1aqRnJxc6HO6UkuWLOH48ePMmjWLG264IW/9nj17LvveatWqsXDhQlq2bFnkNzlExH5ojJSIlAqLFy/OV547V+6YltzuYjt37iQ2Nva87RITE1mxYgX+/v6XvRucmZnJ77//jouLS76L6YLIzs5m8ODBbN26lcGDB+Pj43PRbY8fP57vuZeXF9WrV89XbtvT0zPvPIrChAkT8pYNw2DChAk4Oztz0003AWZC4ejoeN54k48++ui8fV1pbI6OjnTo0IGffvopXxe2I0eOMG3aNFq1anXJz+lCEhISzvu5aNiwIcB55cqvRJcuXQDOq/w2duxYgItWXiyMtm3bMmrUKCZMmHDJxN7R0fG8c5w5c+YlxzeBOS3AjTfeyKeffnrBGw3nlpG/EAcHB3r37s2cOXP45ptvyMrKytetD87/+XVxcaF27doYhpE3bi13TNG5lfgKo0+fPqxYsYL58+ef91piYmLeTZCrldtidfZnn5GRccHfgQvFmJ2dzahRo857LSsrq8h+j0XEWmqREpFS4fHHHyclJYUePXoQFRVFRkYGy5cv57vvvqNKlSp5891s3LiRvn370rlzZ1q3bk2FChU4ePAgkydP5tChQ4wbN+68Lj1z587NGzh+9OhRpk2bxs6dO3nhhReu6ML+5MmTeeOuUlJS2LVrF7NmzSImJoY777zzghdTZ6tduzY33ngjTZo0oUKFCqxZs4bvv/8+X0GIJk2aADB48GA6duyIo6PjJVsxLsXNzY158+YxYMAAmjVrxty5c/n111958cUX85JMX19fbr/9dj744ANsNhvVqlXjl19+ueDYjoLE9tprr7FgwQJatWrFI488gpOTE59++inp6em89dZbBT6XyZMn89FHH9GjRw+qVavGqVOnmDhxIj4+PnlJUUE0aNCAAQMG8Nlnn+V17Vq1ahWTJ0/mtttuo23btgXe58U4ODjw0ksvXXa7bt26MXLkSAYOHEiLFi34999/mTp16nnj3C7kww8/pFWrVtSrV48HHniAqlWrcuTIEVasWMGBAweuaC6qO+64gw8++IBXXnmFevXqnXdzoUOHDgQHB9OyZUuCgoLYunUrEyZMoGvXrnljA1etWkXbtm155ZVXLtmN8Uo899xz/Pzzz3Tr1o17772XJk2acPr0af7991++//579u7de8mWuivVokUL/P39GTBgAIMHD8Zms/HNN99c8IbOudq0acNDDz3E6NGj2bBhAx06dMDZ2ZmdO3cyc+ZM3n//fXr37n3VMYqIxawqFygiUhBz58417rvvPiMqKsrw8vIyXFxcjOrVqxuPP/64ceTIkbztjhw5Yrz55ptGmzZtjJCQEMPJycnw9/c32rVrZ3z//ff59nmh8udubm5Gw4YNjY8//jhf2e2LyS21nvvw8vIyatSoYfTv39/4/fffL/iec8ufv/baa8Z1111n+Pn5Ge7u7kZUVJTx+uuv5yvtnpWVZTz++ONGYGCgYbPZ8sqNX6hcdq6LlT/39PQ0YmJijA4dOhgeHh5GUFCQ8corr5xXYvvYsWNGr169DA8PD8Pf39946KGHjE2bNp23z4vFZhjnlz83DMNYt26d0bFjR8PLy8vw8PAw2rZtayxfvjzfNrnfm3PLmp9bln3dunXGXXfdZYSHhxuurq5GpUqVjG7duhlr1qy54Gd/tguVPzcMw8jMzDRGjBhhREZGGs7OzkZYWJgxdOjQfOWuDcP8Pl6ubP2VHO9sFyt//swzzxghISGGu7u70bJlS2PFihVGmzZtjDZt2pz33rO/N4ZhGDExMcY999xjBAcHG87OzkblypWNbt26nff7cDE5OTlGWFiYARivvfbaea9/+umnxg033GBUrFjRcHV1NapVq2Y899xzxsmTJ/O2yf2+nfuzcCFX8rmeOnXKGDp0qFG9enXDxcXFCAgIMFq0aGG88847eb83F/vdyI1l5syZ+dZf6Gdu2bJlxvXXX2+4u7sboaGhedMunP0zaBjnlz/P9dlnnxlNmjQx3N3dDW9vb6NevXrGkCFDjEOHDl32cxAR+2czjCu4tSIiIiIiIiJ5NEZKRERERESkgJRIiYiIiIiIFJASKRERERERkQJSIiUiIiIiIlJASqREREREREQKSImUiIiIiIhIAWlCXiAnJ4dDhw7h7e2NzWazOhwREREREbGIYRicOnWK0NBQHBwu3u6kRAo4dOgQYWFhVochIiIiIiJ2Yv/+/VxzzTUXfV2JFODt7Q2YH5aPj4/F0YiIiIiIiFWSkpIICwvLyxEuRokU5HXn8/HxUSIlIiIiIiKXHfKjYhMiIiIiIiIFpERKRERERESkgJRIiYiIiIiIFJDGSF2h7OxsMjMzrQ5DpExwdHTEyclJ0w2IiIhIqaVE6gokJydz4MABDMOwOhSRMsPDw4OQkBBcXFysDkVERESkwJRIXUZ2djYHDhzAw8ODwMBA3UEXuUqGYZCRkcGxY8fYs2cPNWrUuORkdyIiIiL2SInUZWRmZmIYBoGBgbi7u1sdjkiZ4O7ujrOzM/v27SMjIwM3NzerQxIREREpEN0GvkJqiRIpWmqFEhERkdJMVzIiIiIiIiIFpERKRERERESkgDRGqpBiY2OJj48vseMFBAQQHh5eYsc71969e4mMjGT9+vU0bNjQsjheffVVfvzxRzZs2FDofRTVudx44400bNiQcePGFXofIiIiIlI6KZEqhNjYWKKioklNTSmxY7q7e7Bt29YrTqbuvfdeJk+ezEMPPcQnn3yS77VHH32Ujz76iAEDBjBp0qRiiPbiylPyMWnSJJ588kkSExOtDkVEREREipgSqUKIj48nNTWFHj2mEBgYXezHO3ZsK7Nn9yc+Pr5ArVJhYWFMnz6d9957L6/iYFpaGtOmTbO0dUtEREREpLTTGKmrEBgYTUhI42J/FDZZa9y4MWFhYcyaNStv3axZswgPD6dRo0b5tp03bx6tWrXCz8+PihUr0q1bN2JiYi65/02bNtG5c2e8vLwICgri7rvvvurujs8//zw1a9bEw8ODqlWrMnz4cDIzM8/b7tNPPyUsLAwPDw/69OnDyZMn873++eefEx0djZubG1FRUXz00UdXdS6nT5/mnnvuwcvLi5CQEN59990Cn9urr75Kw4YN+fLLLwkPD8fLy4tHHnmE7Oxs3nrrLYKDg6lUqRKvv/56vveNHTuWevXq4enpSVhYGI888gjJycn5tpk4cWLe59GjRw/Gjh2Ln59fvm1++uknGjdujJubG1WrVmXEiBFkZWUB5txOr776KuHh4bi6uhIaGsrgwYMLfI4iIiIi5YVapMq4++67j6+++op+/foB8OWXXzJw4ECWLFmSb7vTp0/z9NNPU79+fZKTk3n55Zfp0aMHGzZsuGCZ6sTERNq1a8f999/Pe++9R2pqKs8//zx9+vRh0aJFhY7X29ubSZMmERoayr///ssDDzyAt7c3Q4YMydtm165dzJgxgzlz5pCUlMSgQYN45JFHmDp1KgBTp07l5ZdfZsKECTRq1Ij169fzwAMP4OnpyYABAwp1Ls899xx//vknP/30E5UqVeLFF19k3bp1BR5jFRMTw9y5c5k3bx4xMTH07t2b3bt3U7NmTf7880+WL1/OfffdR/v27WnWrBlglgkfP348kZGR7N69m0ceeYQhQ4bkJYfLli3jf//7H2PGjOGWW25h4cKFDB8+PN9x//rrL+655x7Gjx9P69atiYmJ4cEHHwTglVde4YcffuC9995j+vTp1KlTh8OHD7Nx48YCnZuIiFxcUY2ttnrMtIicoUSqjOvfvz9Dhw5l3759gHnRPX369PMSqV69euV7/uWXXxIYGMiWLVuoW7fuefvNTVLeeOONfO8JCwtjx44d1KxZs1DxvvTSS3nLVapU4dlnn2X69On5Eqm0tDS+/vprKleuDMAHH3xA165deffddwkODuaVV17h3XffpWfPngBERkayZcsWPv300wsmUpc7l9DQUL744gumTJnCTTfdBMDkyZO55pprCnx+OTk5fPnll3h7e1O7dm3atm3L9u3b+e2333BwcKBWrVqMGTOGxYsX5yVSTz75ZL7P5LXXXuN///tfXiL1wQcf0LlzZ5599lkAatasyfLly/nll1/y3jdixAheeOGFvPOvWrUqo0aNYsiQIbzyyivExsYSHBxM+/btcXZ2Jjw8nOuuu67A5yciIucryrHVBR0zLSLFR4lUGRcYGEjXrl2ZNGkShmHQtWtXAgICzttu586dvPzyy6xcuZL4+HhycnIA8z//CyVSGzduZPHixXh5eZ33WkxMDKtXr+ahhx7KWzd37lxat2592Xi/++47xo8fT0xMDMnJyWRlZeHj45Nvm/Dw8LwkCqB58+bk5OSwfft2vL29iYmJYdCgQTzwwAN522RlZeHr63vBY17uXFJTU8nIyMhLbAAqVKhArVq1Lns+56pSpQre3t55z4OCgnB0dMzX6hcUFMTRo0fzni9cuJDRo0ezbds2kpKSyMrKIi0tjZSUFDw8PNi+fTs9evTId5zrrrsuXyK1ceNGli1blq/bYHZ2dt5+br/9dsaNG0fVqlXp1KkTXbp0oXv37jg56b8IEZGrVVRjqws7ZlpEioeuksqB++67j8ceewyADz/88ILbdO/enYiICCZOnEhoaCg5OTnUrVuXjIyMC26fnJxM9+7dGTNmzHmvhYSEkJOTky/xODvxuZgVK1bQr18/RowYQceOHfH19WX69OkFGo+UO3Zo4sSJ+Y4P4OjoWKhz2bVr1xUf/3KcnZ3zPbfZbBdcl5vI7t27l27duvHwww/z+uuvU6FCBZYuXcqgQYPIyMjAw8Pjio6bnJzMiBEj8lrpzubm5kZYWBjbt29n4cKFLFiwgEceeYS3336bP//887z4RETOpW5rVyZ3bLWIlA1KpMqBTp06kZGRgc1mo2PHjue9fvz4cbZv387EiRPzWo2WLl16yX02btyYH374gSpVqly01eLslpcrsXz5ciIiIhg2bFjeutwuiWeLjY3l0KFDhIaGAvD333/ndYsLCgoiNDSU3bt3540Lu5zLnUu1atVwdnZm5cqVeX/gExIS2LFjB23atCnQORbU2rVrycnJ4d13381rtZoxY0a+bWrVqsXq1avzrTv3eePGjdm+fTvVq1e/6LHc3d3p3r073bt359FHHyUqKop///2Xxo31R19ELk7d1kSkvFIidRWOHdtaKo7j6OjI1q1b85bP5e/vT8WKFfnss88ICQkhNjaWF1544ZL7fPTRR5k4cSJ33XUXQ4YMoUKFCuzatYvp06fz+eefX7T1xzyfY+dNqBsSEkKNGjWIjY1l+vTpXHvttfz666/Mnj37vPe7ubkxYMAA3nnnHZKSkhg8eDB9+vQhODgYMMcDDR48GF9fXzp16kR6ejpr1qwhISGBp59+usDn4uXlxaBBg3juueeoWLEilSpVYtiwYRcswlHUqlevTmZmJh988AHdu3dn2bJl580L9vjjj3PDDTcwduxYunfvzqJFi5g7dy42my1vm5dffplu3boRHh5O7969cXBwYOPGjWzatInXXnuNSZMmkZ2dTbNmzfDw8GDKlCm4u7sTERFR7OcoIqWbuq2JSHmlRKoQAgICcHf3YPbs/iV2THd3jwuObbpS544zOpuDgwPTp09n8ODB1K1bl1q1ajF+/HhuvPHGi74nNDSUZcuW8fzzz9OhQwfS09OJiIigU6dOl00wpk2bxrRp0/KtGzVqFC+99BJPPfUUjz32GOnp6XTt2pXhw4fz6quv5tu2evXq9OzZky5dunDixAm6deuWr7z5/fffj4eHB2+//TbPPfccnp6e1KtXL1/RhoKey9tvv53XBdDb25tnnnnmvJLrxaFBgwaMHTuWMWPGMHToUG644QZGjx7NPffck7dNy5Yt+eSTTxgxYgQvvfQSHTt25KmnnmLChAl523Ts2JFffvmFkSNHMmbMGJydnYmKiuL+++8HwM/PjzfffJOnn36a7Oxs6tWrx5w5c6hYsWKxn6OIlA3qtiYi5Y3NMAzD6iCslpSUhK+vLydPnjwv4UhLS2PPnj1ERkbi5uaWt76o+oNfqbLeb1yK1gMPPMC2bdv466+/rA7loi72uyUipcu6deto0qQJDz649qoSqbi4dXz2WRPWrl1b5roU6zMSKV0ulRucTS1ShRQeHq7ERuzGO++8w80334ynpydz585l8uTJl52EWEREREQKT4mUSBmwatUq3nrrLU6dOkXVqlUZP358Xrc9ERERESl6SqREyoBzK/mJiIiISPEq/rJjIiIiIiIiZYwSKRERERERkQJSIiUiIiIiIlJASqREREREREQKSImUiIiIiIhIAalqXyFpQl4RERERkfJLiVQhxMbGEh0VRUpqaokd08Pdna3btpX6ZKpKlSo8+eSTPPnkk5bFsGTJEtq2bUtCQgJ+fn6F3k9RnMurr77Kjz/+yIYNGwq9DxERKT5FceN069atRRSNiNgTJVKFEB8fT0pqKlPatiXa37/Yj7c1IYH+ixcTHx9/xYnUvffey+TJk89bv3PnTqpXr17UIZao8pR87N27l8jISNavX0/Dhg2tDkdEpFyJjY0lKiqa1NSUItlfcvKpItmPiNgHJVJXIdrfn8YBAVaHcVGdOnXiq6++yrcuMDDQomhERERKl/j4eFJTU+jRYwqBgdGF3s/Onb+xePFw0tLSijA6EbGaik2UYa6urgQHB+d7ODo6AvDTTz/RuHFj3NzcqFq1KiNGjCArKyvvvTabjU8//ZRu3brh4eFBdHQ0K1asYNeuXdx44414enrSokULYmJi8t4TExPDrbfeSlBQEF5eXlx77bUsXLjwkjEmJiZy//33ExgYiI+PD+3atWPjxo1Xdd7ffPMNTZs2xdvbm+DgYPr27cvRo0fP227ZsmXUr18fNzc3rr/+ejZt2pTv9aVLl9K6dWvc3d0JCwtj8ODBnD59+qrO5c033yQoKAhvb28GDRpU4D+qS5YswWazMX/+fBo1aoS7uzvt2rXj6NGjzJ07l+joaHx8fOjbty8pKWfuoM6bN49WrVrh5+dHxYoV6datW77vHcDy5ctp2LAhbm5uNG3alB9//BGbzZav5W/Tpk107twZLy8vgoKCuPvuu/N1efn++++pV68e7u7uVKxYkfbt21/yMxMRKQ0CA6MJCWlc6Ie/f6TVpyAixcDSROr//u//6N69O6GhodhsNn788cd8rxuGwcsvv0xISAju7u60b9+enTt35tvmxIkT9OvXDx8fH/z8/Bg0aBDJyckleBalz19//cU999zDE088wZYtW/j000+ZNGkSr7/+er7tRo0axT333MOGDRuIioqib9++PPTQQwwdOpQ1a9ZgGAaPPfZY3vbJycl06dKFP/74g/Xr19OpUye6d+9ObGzsRWO5/fbb85KAtWvX0rhxY2666SZOnDhR6PPLzMxk1KhRbNy4kR9//JG9e/dy7733nrfdc889x7vvvsvq1asJDAyke/fuZGZmAmZS2KlTJ3r16sU///zDd999x9KlS/Odb0HPZcaMGbz66qu88cYbrFmzhpCQED766KNCneOrr77KhAkTWL58Ofv376dPnz6MGzeOadOm8euvv/L777/zwQcf5G1/+vRpnn76adasWcMff/yBg4MDPXr0ICcnB4CkpCS6d+9OvXr1WLduHaNGjeL555/Pd8zExETatWtHo0aNWLNmDfPmzePIkSP06dMHgLi4OO666y7uu+8+tm7dypIlS+jZsyeGYRTqHEVERETsmaVd+06fPk2DBg2477776Nmz53mvv/XWW4wfP57JkycTGRnJ8OHD6dixI1u2bMHNzQ2Afv36ERcXx4IFC8jMzGTgwIE8+OCDTJs2raRPx+788ssveHl55T3v3LkzM2fOZMSIEbzwwgsMGDAAgKpVqzJq1CiGDBnCK6+8krf9wIED8y6Sn3/+eZo3b573PQB44oknGDhwYN72DRo0oEGDBnnPR40axezZs/n5558vmIAsXbqUVatWcfToUVxdXQF45513+PHHH/n+++958MEHC3Xe9913X95y1apVGT9+PNdeey3Jycn5Po9XXnmFm2++GYDJkydzzTXXMHv2bPr06cPo0aPp169fXiGJGjVqMH78eNq0acPHH3+c9/NXkHMZN24cgwYNYtCgQQC89tprLFy4sFBdPV577TVatmwJwKBBgxg6dCgxMTFUrVoVgN69e7N48eK8ZKhXr1753v/ll18SGBjIli1bqFu3LtOmTcNmszFx4kTc3NyoXbs2Bw8e5IEHHsh7z4QJE2jUqBFvvPFGvv2EhYWxY8cOkpOTycrKomfPnkRERABQr169Ap+biIiISGlgaSLVuXNnOnfufMHXDMNg3LhxvPTSS9x6660AfP311wQFBfHjjz9y5513snXrVubNm8fq1atp2rQpAB988AFdunThnXfeITQ0tMTOxR61bduWjz/+OO+5p6cnABs3bmTZsmX5WqCys7NJS0sjJSUFDw8PAOrXr5/3elBQEJD/wjgoKIi0tDSSkpLw8fEhOTmZV199lV9//ZW4uDiysrJITU29aIvUxo0bSU5OpmLFivnWp6amEhMTQ2xsLLVr185b/+KLL/Liiy9e9rzXrl3Lq6++ysaNG0lISMhrdTl3f82bN89brlChArVq1cqrrLRx40b++ecfpk6dmreNYRjk5OSwZ88eoqPz95W/3LmAWbXpf//7X77XmzdvzuLFiy97Tuc693vj4eGRl0Tlrlu1alXe8507d/Lyyy+zcuVK4uPj830mdevWZfv27XndHHNdd911553j4sWL8yWjuWJiYujQoQM33XQT9erVo2PHjnTo0IHevXvjXwIFWURERERKmt0Wm9izZw+HDx+mffv2eet8fX1p1qwZK1as4M4772TFihX4+fnlJVEA7du3x8HBgZUrV9KjR48L7js9PZ309PS850lJScV3Ihby9PS8YIW+5ORkRowYccFWwLMvpJ2dnfOWbTbbRdflXpQ/++yzLFiwgHfeeYfq1avj7u5O7969ycjIuGB8ycnJhISEsGTJkvNe8/Pzw8/PL9/4nAoVKlzibE2nT5+mY8eOdOzYkalTpxIYGEhsbCwdO3a8aBwXi+2hhx5i8ODB5712ocqJlzuXonbu9+Hs57nrcr8vAN27dyciIoKJEycSGhpKTk4OdevWLfBn0r17d8aMGXPeayEhITg6OrJgwQKWL1+e17Vw2LBhrFy5kshIjQ8QERGRssVuE6nDhw8DZ1pCcgUFBeW9dvjwYSpVqpTvdScnJypUqJC3zYWMHj2aESNGFHHEpUfjxo3Zvn17kZdBX7ZsGffee29eApucnMzevXsvGcfhw4dxcnKiSpUqF9ymoDFu27aN48eP8+abbxIWFgbAmjVrLrjt33//nZcUJSQksGPHjryWpsaNG7Nly5YrPv6VnEt0dDQrV67knnvuyRdDcTt+/Djbt29n4sSJtG7dGjC7Ip6tVq1aTJkyhfT09LyuiatXr863TePGjfnhhx+oUqUKTk4X/q/DZrPRsmVLWrZsycsvv0xERASzZ8/m6aefLoYzExGxf1lZcPRoEPAM69fXZsMGyMkBZ2dwcYGQEIiMhOBgcFAJMJFSxW4TqeI0dOjQfBd2SUlJeRfdBbE1IaEowyqx47z88st069aN8PBwevfujYODAxs3bmTTpk289tprhd5vjRo1mDVrFt27d8dmszF8+PB8rSLnat++Pc2bN+e2227jrbfeombNmhw6dIhff/2VHj165GtpPFdqaup580h5e3sTHh6Oi4sLH3zwAf/73//YtGkTo0aNuuA+Ro4cScWKFQkKCmLYsGEEBARw2223AeaYsOuvv57HHnuM+++/H09PT7Zs2cKCBQuYMGFCoc7liSee4N5776Vp06a0bNmSqVOnsnnz5nxd8oqDv78/FStW5LPPPiMkJITY2FheeOGFfNv07duXYcOG8eCDD/LCCy8QGxvLO++8A5xpeXz00UeZOHEid911F0OGDKFChQrs2rWL6dOn8/nnn+cVsujQoQOVKlVi5cqVHDt27LxukCIiZV1GBmzZYj727oXMzPZAe/bsOX/bzZvNr+7ucN11cP31cM4wXBGxU3abSAUHBwNw5MgRQkJC8tYfOXIkb2LS4ODg88paZ2VlceLEibz3X4irq2veXffCCAgIwMPdnf6FGNtSWB7u7gQU0ZxVHTt25JdffmHkyJGMGTMGZ2dnoqKiuP/++69qv2PHjuW+++6jRYsWBAQE8Pzzz1+y26TNZuO3335j2LBhDBw4kGPHjhEcHMwNN9xwXkvkuXbs2EGjRo3yrbvppptYuHAhkyZN4sUXX2T8+PE0btyYd955h1tuueW8fbz55ps88cQT7Ny5k4YNGzJnzhxcXFwAcwzSn3/+ybBhw2jdujWGYVCtWjXuuOOOQp/LHXfcQUxMDEOGDCEtLY1evXrx8MMPM3/+/Eue69VycHBg+vTpDB48mLp161KrVi3Gjx/PjTfemLeNj48Pc+bM4eGHH6Zhw4bUq1ePl19+mb59++Z19wwNDWXZsmU8//zzdOjQgfT0dCIiIujUqRMODg74+Pjwf//3f4wbN46kpCQiIiJ49913LzoOUkSkrImLg1WrzOTovyKwALi6ppKe/jO1ajUlKqoaTk7m66mpEBtrJlupqfDnn7ByJbRubSZUaqESsW82w05qE9tsNmbPnp3XImAYBqGhoTz77LM888wzgNlyVKlSJSZNmpRXbKJ27dqsWbOGJk2aAPD777/TqVMnDhw4cMXFJpKSkvD19eXkyZP4+Pjkey0tLY09e/YQGRmZb/xQbGxsvvlziltAQMAFx+aIFJepU6cycOBATp48ibu7e5Hv/2K/WyJSuqxbt44mTZrw4INrCQlpXOj9xMWt47PPmuRNH2EPruTcDAP27IFly2D37jPrK1SABg2gZk04enQqs2f3p2fPedSr1/G8feTkwNatsGQJ5F5aVK8OPXuaLVW57PEzEimLLpUbnM3SFqnk5GR27dqV93zPnj1s2LCBChUqEB4ezpNPPslrr71GjRo18sqfh4aG5iVb0dHRdOrUiQceeIBPPvmEzMxMHnvsMe68885ir9gXHh6uxEbKlK+//pqqVatSuXJlNm7cyPPPP0+fPn2KJYkSESntcnLMrnvLl5stUQA2G9SubXbRCwsznwMcO3bpfTk4QJ06EB0NGzbA3LmwaxdMnAh33AGX6aQhIhaxNJFas2YNbdu2zXueO25pwIABTJo0iSFDhnD69GkefPBBEhMTadWqFfPmzct393rq1Kk89thj3HTTTTg4ONCrVy/Gjx9f4uciUtodPnyYl19+mcOHDxMSEsLtt99+3iTNIiLlXWYmrF8PK1ZAYqK5zskJGjWC5s3hamZ8cHCAxo0hNBS++w4SEmDSJBg4EM6prSUidsDSROrGG2/kUj0LbTYbI0eOZOTIkRfdpkKFCpp8V6QIDBkyhCFDhlgdhohcRlF2LVe38SuXkmKOf1q1yhzPBGcKRFx3Hfw3BWORCA6GBx6AadPg4EGYOhXOmmteROyE3RabEBERkfxiY2OJioomNTWlSPbn7u7Btm1blUxdUk2WLbuG7dvNUuYAfn5m61OjRmYZ8+Lg4QF9+8JXX5njpqZOhc6dHYvnYCJSKEqkrpCd1OQQKTP0OyVScPHx8aSmptCjxxQCA69uaoFjx7Yye3Z/4uPjlUidIz0dZs+Gd96pAWzPK1EeEgItWpjjoEqiop6HB/TvD198YY6zWrSoSvEfVESumBKpy3B0NO/+ZGRkaNC9SBFKSTHvqDsX1+1ckTIsMDD6qirklQeF6QK5b58rP/1UkZ9/rkhCgjPgDWQTHp5Mmza+REaeKSBRUnx9oV8/+PxzOHDAF3i0ZAMQkYtSInUZTk5OeHh4cOzYMZydnXHQpA4iV8UwDFJSUjh69Ch+fn55NytERIpKwbpA1gJuA/oAdc5afxD4HPicVq2mULVqm6IP9AoFBUH79jBvHsDb7NmzB1U/F7GeEqnLsNlshISEsGfPHvbt22d1OCJlhp+f3yUnzhYR+5CVBTExcOCAWaUuMRGys81Kdc7OkJDgAzTm9GlnsrPBHu6NXKoLZFqaI3Fx3hw86MX+/b6cOuWa95rNZnDNNUlER8cTHn6SmBhHFi8+QFpaWkmfwnmuuw42bUriwAEfXnqpCt27w39zyIuIRZRIXQEXFxdq1KhBRkaG1aGIlAnOzs5qiRKxU6dOwaJF5lxGy5bBjh1w6T9/1YG1TJ1qPnN3B29vswy4n5/5yF329y/Zi39Pz3qkpNTn8GE4csSc7+nc3n6OjlClijnuKSrKhoeHL+ALwIkTW0su2Muw2aBNm31MnRrKtm0VGTsWXnjB6qhEyjclUlfIwcEh3/xVIiIiZcnKlfDBBzBz5vmJk4eHmWz4+5tjdpydzZaqjAyIjU1h+/YEbLZQDMNGaqpZHvzo0Qsfx8Mjf3Ll4wOenpCa6gXU5+hRZ9LSwNX1wuORDMMsRX7qlPlISoJDh2D/fvMRGwtbt9YADjFlSsgFYwgMhIgIqF4dIiNLT8uOp2cm8CTwDW+8Yc4vpcl6RayjREpERKQcW7/ek0ceMROpXFWrQufOcPPN0KABhIdfvErdunXbaNKkCfffvxY/v8YkJ5vJTULCma6AucupqWYSlJJiJj/51QQ20rnzmTWOjmYXwtxHTg4kJ5vJ1KV5//cwqFjRRnCwmXAEBUHlymbiVnpNpU6dT9i82ZPhw+Gzz6yOR6T8UiIlIiJSDp0+7Qx8w/331wLMFqA774RHH4Vrry34/mw2s7XJwwMqVbrwNmlp+ROrhASzVSk1FZKSUklISMLRsRLZ2WZTVHa2+UhPv/DxvL3By8ssSx4WZiZ8YWGQlbWHoUPvYODAzwgPb1jwk7FrBk8/fYBBg2rxxRfw2GNQv77VMYmUT0qkREREypnt22HWrGigHjabwf332xg1qvi7ibm5QXCw+ThXXNxWPvusCX//vZbq1RuTkWF2H8zONr9mZeVPnjw8Ll6KfN26BIYOXY2zc07xnpBFGjY8ze23m90wn34aFiwo+bLsIqJESkREpNzIyTELSSxbBuYlwGq++caLfv2ubnLfouTgYI6dkksbMwZ++gn++MP8nt50k9URiZQ/mhRJRESkHMjMhG+/zU2ioG7do0BLoqNTLY1LCicyEh56yFwePdraWETKKyVSIiIiZVx6OkybBrt2mRX3eveGFi0OAJlWhyZX4dlnzSIcf/yRv1iIiJQMde0TEREpw9LSYOpUc0JdFxfo188syhAXZ3VkUlhbt56Z36pLl3B+/jmA559PZOzY3QXaT0BAAOHh4UUdnki5oURKRESkjMrOhu++M5MoNzfo398s/y2lU3JyHGCjf//+Z62tCWzlzz/9aNLkHmDzFe/P3d2Dbdu2KpkSKSQlUiIiImWQYcAvv8DevWZL1D33mGXCpfRKS0sEDNq2nUCNGs3z1i9YcJI9e/ypXv3/aNdu7xXt69ixrcye3Z/4+HglUiKFpERKRESkDFq6FDZsMMti9+6tJKos8fevTkhI47znN99sTsy7e3cFbrmlAt7eFgYnUo6o2ISIiEgZs3OnWRIboHNnqFHD2nikeIWEmOPecnJg3TqroxEpP5RIiYiIlCGnTsGPP5rL115rPqTsa9rU/Lp2rZlQiUjxUyIlIiJSRhiGmUSlpEBQEHToYHVEUlKio8HDw0ykt2+3OhqR8kGJlIiISBmxfDns3n1mrignjYQuN5ycoFEjc3nNGmtjESkvlEiJiIiUAceOnRkX1akTBARYG4+UvNzufbt3w/Hj1sYiUh4okRIRESnlckud5+RAzZpnWiakfPHzO1NYRK1SIsVPiZSIiEgpt349xMaaXfq6dDFLnkv5lNsq9e+/KjohUtyUSImIiJRip0/DggXmctu24OtrbTxirWrVzKITp09DTIzV0YiUbUqkRERESrEFCyAtDYKDoVkzq6MRqzk6Qt265vLGjdbGIlLWqZ6PiIhIKRUXd+ZiuVs3cCgDt0e3bt1qF/sozRo0gFWrzDLoaWng5mZ1RCJlkxIpERGRUsgw4PffzeV69aByZWvjuVrJyXGAjf79+xfhPk8V2b5Kk5AQs2pjfDxs2QKNG1sdkUjZpERKRESkFNq5E/buNbtytWtndTRXLy0tETBo23YCNWo0v6p97dz5G4sXDyctLa1IYittbDazVeqPP+Cff5RIiRQXJVIiIiKlTE4OLFxoLjdrZpa9Liv8/asTEnJ1V/7x8eW7ax+YrZR//AH79kFiYtn6GRGxF2WgN7WIiEj5smNHRY4dA3d3aN3a6mjEHvn6QmSkufzvv9bGIlJWKZESEREpVZxYvz4YMJMoFRKQi6lTx/y6ZYu1cYiUVUqkRERESpW7OXXKFU/PM5OvilxIdLQ5XurwYThxwupoRMoeJVIiIiKlRFYWwDAAWrQAZ2dLwxE75+FxpnufWqVEip4SKRERkVJi3rwKQDXc3DLVGiVXJDra/KpESqToKZESEREpBbKz4YsvzLFR9esfxcXF4oCkVMjt3hcXBwkJVkcjUrYokRIRESkFvv8eYmPdgOPUrn3M6nCklPD0hCpVzGW1SokULSVSIiIids4w4N13c599gItLjpXhSCmT271vq6bXEilSSqRERETs3LJlsHo1/yVQH1kdjpQyud37Dh40J+cVkaKhREpERMTO5bZGde16AlC3PikYLy8IDzeXt2+3NhaRskSJlIiIiB3buRN++slc7tfvqLXBSKlVq5b5dccOa+MQKUuUSImIiNixcePMMVJdukBkZJrV4UgpVbOm+XXvXkjTj5FIkVAiJSIiYqcSEmDSJHP5mWcsDUVKuYoVISAAcnJg1y6roxEpG5ysDkBERKQ8iI2NJT4+vkDvmTYtkJSUMKpXT8XXdytbVXZNrkLNmhAfb3bva97c6mhESj8lUiIiIsUsNjaWqKhoUlNTCvjObQDs2vUUTZt+mrc2OflUEUYn5UWtWrB8uTnurlkzq6MRKf2USImIiBSz+Ph4UlNT6NFjCoGB0Vf0noMHvfn11xo4O2fTr9//cHF5kJ07f2Px4uGkaZCLFMI114CHB6SkwOHDXlaHI1LqKZESEREpIYGB0YSENL6ibf/6y/zaoIEjERENAYiPV9c+KTwHB7N734YNsHevr9XhiJR6SqRERETsTFISbDN79XHttcV7rKsdd6VxW6VLbiK1b5+f1aGIlHpKpEREROzMunVmyfOICKhUqXiOkZwcB9jo379/Ee1P47ZKg2rVwNERTp1yBWpZHY5IqaZESkRExI7k5MD69eZy06bFd5y0tETAoG3bCdSoUfgSbhq3Vbq4uJgJ+u7dAJ2tDkekVFMiJSIiYkdiYsyufe7uEBVV/Mfz969+xeO2LkTjtkqf6tWVSIkUBU3IKyIiYkdyW6Pq1wcn3e6UYlCjRu5SG1JTdSkoUlj67REREbETp0/D9u3mcqNG1sYiZVfFiuDtnQ64snq1t9XhiJRaSqRERETsxD//mGOkQkMhKMjqaKSsstkgLCwJgGXLfCyORqT0UiIlIiJiBwzjTLc+tUZJcctNpJYv98EwLA5GpJRSIiUiImIHDh6EY8fMcVF161odjZR1oaGngHQOHXLN604qIgWjREpERMQObNhgfq1dG9zcLA1FygFn5xzgTwDmzrU2FpHSSvWARERELiE2Npb4+Pir2sfWrZcuEZ6VBZs3m8sNGlzVoUQKYC7Qge++S6JNm12F3ktAQADh4eFFF5ZIKWHXiVR2djavvvoqU6ZM4fDhw4SGhnLvvffy0ksvYbPZADAMg1deeYWJEyeSmJhIy5Yt+fjjj6lxpraniIhIocTGxhIVFU1qakqR7C85+dQF1+/cCWlp4O0NVaoUyaFELik5OQ74HYCVK51p0qQFkF6ofbm7e7Bt21YlU1Lu2HUiNWbMGD7++GMmT55MnTp1WLNmDQMHDsTX15fBgwcD8NZbbzF+/HgmT55MZGQkw4cPp2PHjmzZsgU39Y0QEZGrEB8fT2pqCj16TCEwMLrQ+9m58zcWLx5OWlraBV//5x/za7164KBO91IC0tISgS24uCSTkeFF167/UrnyhRP9Szl2bCuzZ/cnPj5eiZSUO3adSC1fvpxbb72Vrl27AlClShW+/fZbVq1aBZitUePGjeOll17i1ltvBeDrr78mKCiIH3/8kTvvvNOy2EVEpOwIDIwmJKRxod8fH3/xrn0pKbBjh7msbn1S0oKDTxIb60ViYg2aNrU6GpHSxa7ve7Vo0YI//viDHf/9hdm4cSNLly6lc+fOAOzZs4fDhw/Tvn37vPf4+vrSrFkzVqxYcdH9pqenk5SUlO8hIiJihc2bzbmjgoOhUiWro5HyplKl4wDs3m1xICKlkF23SL3wwgskJSURFRWFo6Mj2dnZvP766/Tr1w+Aw4cPAxB0zqyFQUFBea9dyOjRoxkxYkTxBS4iInKFcrv11a9vbRxSPgUGmolUXJzZOurhYXFAIqWIXbdIzZgxg6lTpzJt2jTWrVvH5MmTeeedd5g8efJV7Xfo0KGcPHky77F///4iilhEROTKnTgBBw6Azaa5o8Qa7u4ZBAaay3v2WBuLSGlj1y1Szz33HC+88ELeWKd69eqxb98+Ro8ezYABAwgODgbgyJEjhISE5L3vyJEjNGzY8KL7dXV1xdXVtVhjFxERuZxNm8yvVauaFftErFC1qjkZ9O7dUKeO1dGIlB523SKVkpKCwznlixwdHcnJyQEgMjKS4OBg/vjjj7zXk5KSWLlyJc2bNy/RWEVERAoqd+4oXbyKlapWNb9qnJRIwdh1i1T37t15/fXXCQ8Pp06dOqxfv56xY8dy3333AWCz2XjyySd57bXXqFGjRl7589DQUG677TZrgxcREbmEo0fNh4MDREVZHY2UZ1WqmD+HiYmQkAD+/lZHJFI62HUi9cEHHzB8+HAeeeQRjh49SmhoKA899BAvv/xy3jZDhgzh9OnTPPjggyQmJtKqVSvmzZunOaRERMSu5bZGVa8O7u7WxiLlm4sLXHMNxMZCTAwqgy5yhew6kfL29mbcuHGMGzfuotvYbDZGjhzJyJEjSy4wERGRq2AY6tYn9qVqVTOR2rNHiZTIlbLrMVIiIiJl0ZEjcPw4ODlBrVpWRyOSf5zUf0PRReQylEiJiIiUsNxqfTVqgIrIij2oXNn8WUxLg0tMxSkiZ1EiJSIiUoLUrU/skYODWXQCzHFSInJ5SqRERERK0KFDZnU0Z2ezRUrEXuR279PEvCJXRomUiIhICcrt1lerllktTcRe5CZSsbGQmWltLCKlgRIpERGREmIYsGWLuaxufWJvKlYEHx/IzjaTKRG5NCVSIiIiJeTECT+SksxB/dWrWx2NSH4225lWKY2TErk8JVIiIiIl5MCBYACioszS5yL2RuOkRK6cEikREZES4ZCXSKlbn9ir3ETq8GE4fdraWETsnRIpERGREnED6emuuLmduVgVsTeenhAUZC6rVUrk0pRIiYiIlIg7AIiOBkdHi0MRuYTISPOrEimRS1MiJSIiUswMwwb0BNStT+xfbiK1d6+lYYjYPSVSIiIixez48UCgEi4uGVSpYnU0IpcWEWFW8DtxAk6etDoaEfulREpERKSYHTwYBkBw8DF16xO75+oKoaHmsrr3iVycEikREZFiZBhw6JCZSIWGHrE4GpEro+59IpenREpERKQYxcVBaqonkExQ0HGrwxG5ImcXnDAMa2MRsVdKpERERIrR1q25S7/h6JhjZSgiVywszKwumZRkjpUSkfMpkRIRESlGZxKpWVaGIVIgzs5wzTXmssZJiVyYEikREZFicuwYHD8ODg7ZwG9WhyNSIBonJXJpSqRERESKSW5rVKVKh4FTlsYiUlAaJyVyaUqkREREism2bebX0NBYawMRKYTKlc0ufikpcPSo1dGI2B8lUiIiIsUgMdGs2GezQUjIQavDESkwR0dzcl7QOCmRC1EiJSIiUgxyu/VFRICra7q1wYgUUpUq5lclUiLnUyIlIiJSDHK79UVFWRuHyNXIHSe1bx/kqHq/SD5KpERERIpYcjLE/jcsSomUlGbBweDmBunpZldVETlDiZSIiEgRy22NqlwZfH2tjUXkajg4qHufyMUokRIRESli6tYnZYkSKZELUyIlIiJShNLSzlxwRkdbG4tIUcgdJxUbC1lZ1sYiYk+USImIiBShHTvMQfmVKkHFilZHI3L1AgPB09NMog6qkr9IHierAxARkTNiY2OJj48vsv0FBAQQHh5eZPuTy8ste65ufVJW2Gxmq9SmTWZra+7cUiLlnRIpERE7ERsbS3RUFCmpqUW2Tw93d7Zu26ZkqoRkZMCuXeayuvVJWVKlyplE6sYbrY5GxD4okRIRsRPx8fGkpKYypW1bov39r3p/WxMS6L94MfHx8UqkSkhMjNn9yc8PgoKsjkak6OSOkzpwwLxh4OJibTwi9kCJlIiInYn296dxQIDVYUgh5Hbri442u0OJlBX+/mYp/5MnYf9+qFbN6ohErKdiEyIiIkUgO9ssNAHq1idlT+44KVAZdJFcSqRERESKwJ49kJ4OXl5wzTVWRyNS9DSflEh+SqRERESKwNnV+tStT8qi3BapuDhzvjSR8k6JlIiIyFXKyYHt281ldeuTssrHx5wbzTBg3z6roxGxnhIpERGRq7R/P5w+DW5ummNHyjZ17xM5Q4mUiIjIVcrt1lerFjg6WhuLSHGqWtX8qkRKRImUiIjIVTEM2LbNXI6KsjYWkeKW2yJ19KjZCitSnimREhERuQqHD5tz6zg7a24dKfs8PM5MNr13r6WhiFhOiZSIiMhVyO3WV6OGmUyJlHWaT0rEVKhEavfu3UUdh4iISKl0dtlzkfJAiZSIqVCJVPXq1Wnbti1TpkwhTRMJiIhIOXXsGMTHmwUmata0OhqRkhERYc6VduIEJCerGVbKr0IlUuvWraN+/fo8/fTTBAcH89BDD7Fq1aqijk1ERMSu5RaZqFoVXF2tjUWkpLi6QmiouXzokLe1wYhYqFCJVMOGDXn//fc5dOgQX375JXFxcbRq1Yq6desyduxYjh07VtRxioiI2B1165PyKrd7nxIpKc+uqtiEk5MTPXv2ZObMmYwZM4Zdu3bx7LPPEhYWxj333ENcXFxRxSkiImJXEhMhLs7s4lSrltXRiJSs3ETq4EElUlJ+XVUitWbNGh555BFCQkIYO3Yszz77LDExMSxYsIBDhw5x6623FlWcIiIidiW3NSoiAjw9rY1FpKSFhZljA0+fdgGqWx2OiCWcCvOmsWPH8tVXX7F9+3a6dOnC119/TZcuXXBwMPOyyMhIJk2aRJXcWdtERETKmNxEKjra2jhErODsDNdcA/v2AbSzOhwRSxQqkfr444+57777uPfeewkJCbngNpUqVeKLL764quBERETs0alTsH+/uazxUVJeRUYqkZLyrVCJ1M6dOy+7jYuLCwMGDCjM7kVEROxabmvUNdeAj4+1sYhYJTISliwBaEtOzgGLoxEpeYUaI/XVV18xc+bM89bPnDmTyZMnX3VQIiIi9kzd+kSgcmVwcsoGKhET4251OCIlrlCJ1OjRowkICDhvfaVKlXjjjTeuOigRERF7dfp0bncmJVJSvjk6QkhIMgArV6p6n5Q/hUqkYmNjicyte3mWiIgIYmNjrzooERERe7V9OxgGhISAv7/V0YhYq3LlUwD8/bcSKSl/CpVIVapUiX/++ee89Rs3bqRixYpXHZSIiIi9Urc+kTPCwpIAWLfOm9RUi4MRKWGFSqTuuusuBg8ezOLFi8nOziY7O5tFixbxxBNPcOeddxZ1jCIiInYhLQ127zaXlUiJgJ9fGnCA9HQHli61OhqRklWoRGrUqFE0a9aMm266CXd3d9zd3enQoQPt2rXTGCkRESmztm+HnBwIDIQLDBUWKXdsNoDfAfj9d0tDESlxhUqkXFxc+O6779i2bRtTp05l1qxZxMTE8OWXX+Li4lKkAR48eJD+/ftTsWJF3N3dqVevHmvWrMl73TAMXn75ZUJCQnB3d6d9+/ZXVJ5dRESkoLZtM7+qNUrkbPPNf+dbHIZICSvUPFK5atasSc2aNYsqlvMkJCTQsmVL2rZty9y5cwkMDGTnzp34nzW696233mL8+PFMnjyZyMhIhg8fTseOHdmyZQtubm7FFpuIiJQvGRmwa5e5XLu2tbGI2Jc/sNkM/v3XRlycWYhFpDwoVCKVnZ3NpEmT+OOPPzh69Cg5OTn5Xl+0aFGRBDdmzBjCwsL46quv8tadXS3QMAzGjRvHSy+9xK233grA119/TVBQED/++KPGa4mISJHZuROysqBCBahUyepoROzJcaKjU9iyxZMFC+Cee6yOR6RkFKpr3xNPPMETTzxBdnY2devWpUGDBvkeReXnn3+madOm3H777VSqVIlGjRoxceLEvNf37NnD4cOHad++fd46X19fmjVrxooVKy663/T0dJKSkvI9RERELuXsan3muBARyXX99WYZdHXvk/KkUC1S06dPZ8aMGXTp0qWo48ln9+7dfPzxxzz99NO8+OKLrF69msGDB+Pi4sKAAQM4fPgwAEFBQfneFxQUlPfahYwePZoRI0YUa+wiIlJ2ZGXZyB1+q/FRIudr3jyJL78MZsECsyCLQ6Fu1YuULoUuNlG9evWijuU8OTk5NG7cmDfeeINGjRrx4IMP8sADD/DJJ59c1X6HDh3KyZMn8x779+8voohFRKQsOnDAh4wM8PGB0FCroxGxP/XqncbLC44dg40brY5GpGQUKpF65plneP/99zEMo6jjySckJITa54zojY6OJjY2FoDg4GAAjhw5km+bI0eO5L12Ia6urvj4+OR7iIiIXExMjFnkSN36RC7M2dmgbVtzWd37pLwoVNe+pUuXsnjxYubOnUudOnVwdnbO9/qsWbOKJLiWLVuyffv2fOt27NhBREQEYBaeCA4O5o8//qBhw4YAJCUlsXLlSh5++OEiiUFERMo7D/bt8wWgXj2LQxGxYx07wpw55nxSL7xgdTQixa9QiZSfnx89evQo6ljO89RTT9GiRQveeOMN+vTpw6pVq/jss8/47LPPALDZbDz55JO89tpr1KhRI6/8eWhoKLfddluxxyciIuVBV7KyHPH3V7c+kUvp0MH8unQpnD4Nnp7WxiNS3AqVSJ1djrw4XXvttcyePZuhQ4cycuRIIiMjGTduHP369cvbZsiQIZw+fZoHH3yQxMREWrVqxbx58zSHlIiIFBFzKo06ddStT+RSqleHKlVg715YsgS6drU4IJFiVugJebOysliyZAkxMTH07dsXb29vDh06hI+PD15eXkUWYLdu3ejWrdtFX7fZbIwcOZKRI0cW2TFFREoNw4DERDh61LwFnJICaWng6EhYVhajgYo//WTOJlu7tlktQa7YqVMOgFmhtm5da2MRsXc2m9m979NPze59SqSkrCtUIrVv3z46depEbGws6enp3HzzzXh7ezNmzBjS09OvuqqeiIhcgmHA/v2waxccPAipqRfcLBB4AWDkSPNhs8G115r9bzp2hBYtVKP4Mv780w9ww98/lUqV3K0OR8TudehwJpESKesKlUg98cQTNG3alI0bN1KxYsW89T169OCBBx4osuBEROQsmZmwbRts3gxnTyTu6AiVKpmtTR4e4OYGOTnEnTzJ99u2MaBZM3xiYyEuDlatMh+vvQZhYdCvH9x9t9laJeeZP9+s1letWgI2mxIpkctp1878L2nbNoiNhfBwqyMSKT6FSqT++usvli9fjouLS771VapU4eDBg0USmIiI/McwYM8eWLHC7L4H4OICNWuaAxIqVQKn8/87j4uPZ/C2bbT86CMaN25stl4tWGDeKv7tN7NV6803zceNN8KTT0K3buZVkBAfDytXml0hq1ZNAFRpQuRy/PygWTNYvtz8r+b++62OSKT4FKpPR05ODtnZ2eetP3DgAN7e3lcdlIiI/OfUKTPpWbjQTKK8vKBVK7MlqUULs4zcBZKoC6pcGe69F6ZNg8OHYeZMuOUWM3FasgRuu81Mzr780mz9Kud++AGys23AWvz80q0OR6TUyK3ep/mkpKwrVCLVoUMHxo0bl/fcZrORnJzMK6+8QpcuXYoqNhGR8m3/fpg1y2xJcnSExo2hTx+zG9458/cVmJsb9O4NP/1ktna98AJUqAC7d8OgQebMs19/DVlZRXMupdD06blL31oZhkip07Gj+XXBAt2TkbKtUInUu+++y7Jly6hduzZpaWn07ds3r1vfmDFjijpGEZHyxTBg7VqYOxfS0yEw0Ex6mja98tangggLg9GjzcRt7Fizq2BMDAwYYJaq+/ZbuEAvhLLs0CH488/cZzOsDEWk1Ln2WggIgJMnYdkyq6MRKT6F+ot8zTXXsHHjRqZPn84///xDcnIygwYNol+/fri7azCuiEhhOQJV1qwxkxowW4ZatLiqcUtbt2698o3btMHhuusInDGDoMmTcdq+Hfr2JXX4cA4OHozLrbcSHhFR6FhKixkzzHy2QYNkNm7cb3U4IqWKoyN06WI2av/6qzkEU6QsKvStTScnJ/r371+UsYiIlGu2jAxmABX27zdLld9wA9SqVej9xaWkYINC/1/tBQwGngX8Y2Ko/sQTLHzqKZznzSPk5psLHVdpkNutr2PHBDZutDYWkdKoa1czkfrlF3j7baujESkehUqkvv7660u+fs899xQqGBGRcis1larPPEMjIMfBAYebb4arbPlJTE/HAD5q2pRmV1GDODYjg4zt2wnYtYv2OTkYnTrBAw+Yc1NVqnRVMdqjPXtg5Upziq2bbkrgrbesjkik9OnQweyJvG2b2VO4WjWrIxIpeoWeR+psmZmZpKSk4OLigoeHhxIpESlXYmNjiY+PL/wOsrOp+txz+C1fTgpwsHlzahRh97ma3t40Dgi4up2EhrIpMpKtv//O7Tk55oyb06bBsGFm2XRX1wLv8qo/t3MEBAQQXgST1nz3nfm1bVsICCi/xTZEroafn1lgdMkSs3vf4MFWRyRS9AqVSCUkJJy3bufOnTz88MM899xzVx2UiEhpERsbS3RUFCmpqYXexwSgMZAGdAFGeXtTo4jiK0oZXl70AbZ9/jm1PvkE1qwxq/19/jmMG2f25blCRfG5ncvD3Z2t27ZddTL17X9F+u66qwiCEinHunVTIiVlW5GVf6pRowZvvvkm/fv3Z9u2bUW1WxERuxYfH09KaipT2rYl2t+/wO8P2rGDyps2YQC/VK3Kn7t3k5Fu33MWnW7UyOz7NnUqPP887NplXjF17WomVNWrX3YfV/u5nWtrQgL9Fy8mPj7+qhKpjRvhn3/M+Y579IC9e686NJFyq1s3ePZZM5lKTjanwRMpS4q0jq6TkxOHDh0qyl2KiJQK0f7+Be8+t3s3bNoEgK15c9Ld3Mx1pYGDA9x9tzmJ72uvwXvvmbedFyyAZ54xu/x5el52N4X63IpR7hDg7t3NabWUSIkUXs2a5tiomBhzTvHbbrM6IpGiVahE6ueff8733DAM4uLimDBhAi1btiySwEREyrTExDMTFdWtC/Xqwc6dloZUKN7eMGYM3HcfPPEEzJ9vzkn19dfwzjtwxx1mBcISUqBS7+fIyoLJk+sBzrRqFUNs7FVOeixSztlsZqvU++/Dzz8rkZKyp1CJ1G3n/CbYbDYCAwNp164d7777blHEJSJSdmVmmi03mZkQEgLXX291RFevVi1zAuGff4annjJL3911F3zyCXzwgZkoFqOrLfVu6gz8BhzlqaeiGPaiMzNmziyaAEXKqVtvNROpOXPMeb2vYko8EbtTqEQqJyenqOMQESkfDAOWLoWEBHB3h5tuMrvJlQU2m3nV1KGD2Rr1xhtmq1ujRmZr1auvmi1YxaAoSr2/sPJpFhyEu6qtomt4a/ovXkxiYmKRxilS3rRuDf7+EB8Py5aZ0+OJlBVFOkZKREQuY8cOswufzWYmUR4eVkdU9NzdYfhwuOcec7zUDz/A2LFmXfH334eePYvt0IUt9Z6Q7sH/Hb4OgOcabMDg6gtgiIg5l1T37mZv3x9/VCIlZUuhEqmnn376ircdO3ZsYQ4hIlL2nDoFy5eby02bQmiotfEUt4gI+P57s8vfY4+ZhTR694YuXXD53/+sji6fmbubkJ7tTF3/gzSsuJ/1x62OSKTsuO22M4nUu++W6LBJkWJVqERq/fr1rF+/nszMTGrVqgXAjh07cHR0pHHjxnnb2fSbIiJiMgyzBnBmJgQFQYMGVkdUcjp3NqsTvvGGWZjit9+o/ccfDAWwk67iX25vAcCAmit0kSdSxDp0ADc3c+jkv/9C/fpWRyRSNArVMb979+7ccMMNHDhwgHXr1rFu3Tr2799P27Zt6datG4sXL2bx4sUsWrSoqOMVESmdNm2CuDizn0vbtmVnXNSVcneHUaPMq6h27XBIT+cNIGrxYnPwhIX+PRHKyqNVcbJlc3eNvy2NRaQs8vSEjh3N5R9/tDQUkSJVqL/k7777LqNHj8b/rEkU/f39ee2111S1T0TkXImJsGqVuXz99eDjY2k4lqpVCxYuZM+oUcQDHidPwuzZ5ueTlWVJSF9sawXALREbCfI4ZUkMImVdbsFnJVJSlhQqkUpKSuLYsWPnrT927BinTumPkIhIHsOAv/4y6/5ecw1ER1sdkfVsNhK6dKE2kFC5svkZbdgAs2bB4cMlGkpalhPf7GwGwAPRS0v02CLlSbduZkP8+vWa6FrKjkIlUj169GDgwIHMmjWLAwcOcODAAX744QcGDRpEz2KsxiQiUurs2HGmS1/r1hplfZZjwJ5mzeDmm82uf4mJ5jxUy5eXWOvU7L2NOJHuRZjnCW6uvKVEjilSHgUEmP8FgnnPRKQsKFQi9cknn9C5c2f69u1LREQEERER9O3bl06dOvHRRx8VdYwiIqVTair8/d+YmyZNim0OpVIvMhL69IGaNc3nmzaZ/X9OnCj2Q0/8r1vffbWW4ehgFPvxRMqz2283v86YYW0cIkWlUImUh4cHH330EcePH8+r4HfixAk++ugjPD09izpGEZHS6e+/IT0dKlaEevWsjsa+ubrCjTdCp05m69SJE+bYqc2bza5/xWDXyUAWH4rCRg73RS0rlmOIyBm9epmN8itXqnuflA1XVTYqLi6OuLg4atSogaenJ0Yx/bETESl1Dh0yJ94Fsz9LeavSV1jh4ebVVliYOa5s2TKYPx/S0or8UJ9tNfsZdQzbQrhXQpHvX0TyCw6GNm3M5e+/tzYWkaJQqHmkjh8/Tp8+fVi8eDE2m42dO3dStWpVBg0ahL+/vyr3iUj5lpNzZuLd2rWhUiVr4yltPDzMlqlNm8xb17Gx5lXXjTeaBTuKQGqWM19sbwnAw9F/Fsk+S1JKylHi4tZd1T4SEvb893UnJ09G4+sbXhShiVxSnz7mlHozZsCzz1odjcjVKVQi9dRTT+Hs7ExsbCzRZ1WguuOOO3j66aeVSIlI+bZtm9k1zdUVmja1OprSyWYzu0OGhsIff5iFKObOhWuvNSczvsqiHd/FNOVEuhcRXvF0Df+3aGIuQQt/v5+snIwi2dfixY+z7K8hPPLYNiVTUux69oTHHoPVq80JeiMjrY5IpPAKlUj9/vvvzJ8/n2vOuTNYo0YN9u3bVySBiYiUSmlp5hUCmEmUm5u18ZR2FSuaV17LlsH27eZ8U8eOma1Tzs6F2qVhwITNbQF4uPb/lcoiE1k5GYys0pZIN//Lb3wRJ0/GcihuDdkB9RkT/w8pKfFKpKTYBQWZv76LFsHMmTBkiNURiRReoRKp06dP4+Hhcd76EydO4OrqetVBiYiUWmvXmgUm/P01Z1RRcXIyB1ZUqmQmVHv2mC1UHTqAr2+Bd7fqWBXWxkfg6pjJoKjSO3dUpJs/UR4BhX7/ibQEnIAsZ6+iC0rkCvTpYyZSM2YokZLSrVCJVOvWrfn6668ZNWoUADabjZycHN566y3atm1bpAGKiJQaCQmw5b+5iFq0UIGJohYdDRUqwIIF5mc9eza0a2cWqCiACZvMv1N3VltNgNvp4ohURC6hZ0949FHzvtOOHWdmPoiNjSU+Pr5IjhEQEEB4Af9vECmoQiVSb731FjfddBNr1qwhIyODIUOGsHnzZk6cOMGyZSohKyLl1MqVZr+xKlWgcmWroymbgoLMq7AFC+DIEZg3zxw3dYVTbxxN9WbG7iYAPFZnSTEGKiIXExhozsM9bx5MnQojRphJVFRUNKmpKUVyDHd3D7Zt26pkSopVoRKpunXrsmPHDiZMmIC3tzfJycn07NmTRx99lJCQkKKOUUTE7nkdO2ZWl7PZ4LrrrA6nbPPwgG7dYMUKswVw9WqahYRc0R+0DzffSEaOM80q7aZpoMb0iljl7rvNRGrKFHj1VYiPjyc1NYUePaYQGHh13aKPHdvK7Nn9iY+PVyIlxarAiVRmZiadOnXik08+YdiwYcURk4hIqVN50yZzIToa/PwsjaVccHSEVq3Mrn7LllE9Lo45gGNW1kXfkpLlzIebbwTg2foLSiZOEbmg224DLy/YvducLcLd3VwfGBhNSEhjS2MTuVIF7sDv7OzMP//8UxyxiIiUSrcDngkJZlGExroAKFG1a0OHDmQ5ONAJaLJ+PZy+8LinyTuaczzdi0jvY/Sosr5k4xSRfDw8zLm3wWyVEimNCjUSun///nzxxRdFHYuISKljy8xkdO6TBg3MqwMpWRERLGjUiMOAd3Iy/PijOY/XWbJzbIz9pz0AT9dbWCpLnouUNXffbX797jvIyLi6ueFErFCoMVJZWVl8+eWXLFy4kCZNmuB5ziDfsWPHFklwIiL2ruLs2YQDma6uONevb3U45dYJHx+aA5s8PPA8fRp++sksj/5f0Y85sfXZlRSEv+tpBtZabm2wIgKY80mFhsKhQ7B0qY/V4YgUWIESqd27d1OlShU2bdpE4/+6r+zYsSPfNrarnG1eRKTUSEkh5PPPAYiLiiK8kBPEljZbt261i32cay+wpnFj2sTEQFwczJ0L7dphRFbl7Y0dAHg4+k88nTOK/NgiUnCOjtCvH7z9Nvz2W0WrwxEpsAIlUjVq1CAuLo7FixcDcMcddzB+/HiCgoKKJTgREbv24Yc4Hz/OHiAxMpKyXhsqLiUFG2b37qJyOqVoSh3nynJ2hi5dYPFicxT7woXsqNeT5Ueq4+qYyWN1Fxfp8UTk6txzj5lI/d//+QKBVocjUiAFSqQMI3+f8rlz53L6IoN6RUTKtJMn4c03AXgVeKIcTL6bmJ6OAXzUtCnNrrKk8G+xsQxfs4aM9PSiCe5sjo7mRL2urrB1K7X+ncVLjCKhZktCPJKK/ngiUmh160KzZrBypQ0YYHU4IgVSqDFSuc5NrEREyo333oMTJ0irUoUpe/fyhNXxlKCa3t40Dgi4qn1sTUgoomguwsEBWrUiNjuU8B1/MIqXOZXdBIzG5lxfImI3HnjAnM8c7scwdINeSo8C3UK12WznjYHSmCgRKXeOH4f/iuocevhhciwORy7CZuOBlPcZzPsAeO9Ya3b5y9F3TMSe3HEHeHhkA7WIi/OyOhyRK1bgrn333nsvrq6uAKSlpfG///3vvKp9s2bNKroIRUTszbvvwqlT0KgRie3aWR2NXMTKo1X4/UAd/rBF8VKzP6i0cg7s2gXp6dC+PZST4iAi9s7LCzp2TGD27AC2bQugSROrIxK5MgVqkRowYACVKlXC19cXX19f+vfvT2hoaN7z3IeISJl14gR88IG5/OqrZhcysUuvru0OwD01/qZS/WDo2NEcP7V/P/z2G6SlWRyhiOTq0SMegD17/EhNtTgYkStUoBapr776qrjiEBEpHd57D5KToWFD6N4d1q+3OiK5gD8P1WDe/ro42bIZ1vg3c2V4OHTrBvPmwZEjMGeOWeHvnF4VIlLyatdOATaSnd2Af/4xC1CI2DvdShURuVIJCTB+vLn88ssqWmCnDAOGru4BwAPRf1HNJ/7Mi0FBZgLs4WF+P3/6CRITrQlURPKY/51+BsDq1ebvsYi9UyIlInKl3n8fkpKgXj249Varo5GLmLOvPiuOVMPdMYPhjX89f4MKFczvn6+v2br4888QH3/+diJSwr7G2Tmb48chJsbqWEQuT4mUiMiVOHkSxo0zl4cP19goO5VtOPDi6tsAeLLeHxefN8rbG265BQICzLFSc+bAoUMlF6iIXEAytWodB2DVKotDEbkCuhIQEbkS48ebyVTt2tCrl9XRyEUsPHwzmxMq4+96miEN5l96Y3d3c8xUaChkZpoFKPbsKZlAReSC6tQ5BsDOneZMEyL2TImUiMjlJCWZRSZArVF2zZMvdw8CYGjDefi5XkHpLxcX6NQJqlQx55dauBC2bSveMEXkonx906lRw1xevdraWEQup0BV+0REyoLY2FjiCzAmJujLL6mckEBalSpsqVYN1q3Le23r1q3FEWKpcyo5mbQClBM/depU3tdjZ30v3Nzc8PYq7IScQzmeEUA1n6MMrrvoyt/m5GTOK7V0qZlE/d//EVSnTiFjEJGr1ayZ2SK1fj20bQv/TV8qYneUSIlIuRIbG0t0VBQpVzhRiRew97/lQXv3Mu266y643emUlCKJrzQ6lZzMjO9mkJWddcXvyb3RvHrNGo6sWZO33snRiT539ClwMnU0NRh4BoB3rv8eV8crjwUwWxlbtwY3N9iwgcqbN/M2mK1UIlKiqlY1hy/Gx5v3rZo3tzoikQtTIiUi5Up8fDwpqalMaduWaH//y24ftH07FTdvJs3Li2duvplnzil5/ltsLMPXrCEjPb24QrZ7aWlpZGVnEVmlLW5ul/9MAQ6cjIW4NYSGNCXaN/y//SSwZ+9i0tLSCpxITY95CHCjod96bo3YWNBTMNlscN11ZjL19988C8RMnKg/lCIlzGaD66+HX36Bv/82fy0dHa2OSuR8+vsgIuVStL8/jQMCLr1RZmZeDV63pk1pHBh43iZbExKKI7xSyc3NHw+Py3ym/3FNMz83V1fvK37PxSw+VJNVx9oA2TxS40Nstqu84qpfn72ZmVyzdi3V/vqLOcD89ItU/xORYtGgASxZYg5R/fdfcw50EXujREpE5GK2bDFLY/v4QPXqVkcjF5Ce7cTDf/X779knVPXaDdS46v2eiIjgsbVr+dHVlU7p6TT6cQAz+80jPjD6qvabkLCTuLjzE/Irf7+qCkr54ORktkotXAjLlpmJleZAF3ujREpE5EKysuCff8zlRo1Uqc9OvbPxZrafDMbX5QQnM4YBjYts378Cv7/8MnWGDSPiZCwPfN6MH3pNY0fNbgXeV0pKPDZg8eLHWby4aOLLzCy/4/KkfGjaFP76yxwrtX07REVZHZFIfkqkREQuZMsWSE01J26tcfUtHFL0dicF8Nr6LgD0q/4RH205WeTHSIiIoCmwLKQxNePWcde3t7Co3Wv81WpogW6Pp6efwgCeD6hP3YDCt26ePBnL/Lg1zAGys8vvuDwpH1xd4dprzYKaS5dCrVpqlRL7okRKRORcWVmw8b+CBWqNskuGAY8uu4u0bBduqryV5pUW8dGW4jlWPPBe148YuOFrrlvzETctGkbQkX/46ZYvyHTxLNC+wpy9iLqKMWEn0hJYd/nNRMqM6683C04cPGgOWVUva7Enperq4M0338Rms/Hkk0/mrUtLS+PRRx+lYsWKeHl50atXL44cOWJdkCJS+m3bZrZGeXmpNcpOTdrRgnn76+LikMmHLb8t9rvUOQ7O/Nb1Q+Z0+5RsByfqbv6OBz5vRuCxYsreRAQAT09o0sRcXrzYvIkiYi9KTSK1evVqPv30U+rXr59v/VNPPcWcOXOYOXMmf/75J4cOHaJnz54WRSkipV5WFmzYYC43bKiau3YoNtmfJ5b3AWBU05+p5VdyN8/WNnmQyfcs4pRXMJWObebBz5rSaP2XuroTKUatWoGzMxw6BDt2WB2NyBmlIpFKTk6mX79+TJw4Ef+z5n05efIkX3zxBWPHjqVdu3Y0adKEr776iuXLl/P3339bGLGIlFrbt0NKinkbtFYtq6ORc+QYNgb9eQ+nMt1pHhTDM/UXlHgMsRGt+eShDcRUvRnnrFRu/XkQt39/Bx6nj5V4LCLlgZeXOZcUmCXRdd9C7EWpSKQeffRRunbtSvv27fOtX7t2LZmZmfnWR0VFER4ezooVKy66v/T0dJKSkvI9RETIzlZrlJ37ZMsNLDxYG3fHDCa1mYSjgzVXVKe9gpjSfx4L271Bjs2ROltm8uhHdYjeOsuSeETKuhYtwMUFDh+GrVutjkbEZPeJ1PTp01m3bh2jR48+77XDhw/j4uKCn59fvvVBQUEcPnz4ovscPXo0vr6+eY+wsLCiDltESqPt2+H0abM1SnV27c6uk4E8t7IXAGOazaKm31FL4zFsDixtPZSJ96/kSKW6eKYc444Zvej1Q1/cU45bGptIWePhYRaeAHOsVE6OtfGIgJ0nUvv37+eJJ55g6tSpuLm5Fdl+hw4dysmTJ/Me+/fvL7J9i0gpdXZrVIMGao2yM9k5Ngb+OYCULFfahm7j0TpLrA4pT1xoEz57YA3/1+pFcmwO1Nv0LY9+VIda236yOjSRMqV5c3B3N+eVWqfylWIH7DqRWrt2LUePHqVx48Y4OTnh5OTEn3/+yfjx43FyciIoKIiMjAwSExPzve/IkSMEBwdfdL+urq74+Pjke4hIObdjByQnm7c91Rpld8Ztuomlh2vg5ZzGl22+xsFmX4Mksp1cWXTT63w+6G+OBtbG6/QR7vruNm6feTs+SQesDk+kTHBzgzZtzOXFiyFdU6mJxew6kbrpppv4999/2bBhQ96jadOm9OvXL2/Z2dmZP/74I+8927dvJzY2lubNm1sYuYiUKjk5+VujnDTFnj3ZmhDMsNW3AfBe8xlU8bbfbnOHKl/LZw+uZWmLIeTYHKiz5XsemxDFHbFLNXGjSBFo2hQqVjRrAi1danU0Ut7Z9f/r3t7e1K1bN986T09PKlasmLd+0KBBPP3001SoUAEfHx8ef/xxmjdvzvW5HWlFRC5nxw44dcrsMxIdbXU0cpasHAfuWTKQ9GxnOof9y6Bay6wO6bKynNxYePMYNtW7i66/PkLYgRU8FDOfVsCO9JNWhydSqjk6ws03w/TpsGKFOcfUOUPlRUqMXbdIXYn33nuPbt260atXL2644QaCg4OZNUtVk0TkCuXkwPr15rJao+zOmxs6seZYFfxcTjPxhinFPvFuUToc3JAv71vKj7d8SaKzB3WAHic2E7lnEc6ZKVaHJ1Jq1awJVaqYQ1sXLrQ6GinPSt0Vw5IlS/I9d3Nz48MPP+TDDz+0JiARKd3Obo2qXdvqaARITEgA4N/EKoxc2wWA1+t/jkvqLo6lXvg9p06dyvt6LD4eMP8+eHt5FX/Al2DYHNjQaCBfndhJp6Wj+R9QMWEXfif3cSikCUcr1cWwlfp7miIlymaDjh3hs89g82Zo1AiqVbM6KimPSl0iJSJSZNQaZVcys8xWmkWLF5OFM6NZTSbONGQWDmueZNaai793de7XNWs4ssbc0MnRiT539LE8mQI45ezBI0BAxXp0Tj2MV8oxwg7+TUD8NvaHtSDJ5xqrQxQpVYKD4dprYdUq+O03ePhh/RcuJU8/ciJSfqk1yq5kZ5kluEJDWzIz/UkOHm+Ar+NJXo2cg79Tz0u+98DJWIhbQ2hIU6J9w0lLS2DP3sWkpaXZRSKV66iLN9vCr6fi8e1cc2gV7umJ1Nz1Gwl+VdhfuTkZrt5WhyhSarRtC1u2wIkTsHw53HCD1RFJeaNESkTKJ7VG2a09xrVMPW4mTi+Gf0tlHxcg4JLvcU0zuwO6unrj4XHpbS1ns3E8IIpEv0hC49ZS6dhm/BP34ntyP4dCmnA4qD6ou5+UMlu3bi3x97u5QYcOMGsW/PUX1KsH/v5XFYZIgejKQUTKpQqxsarUZ4cycOPtY0+TgwMd/VfSzn+91SEVm2wnV/aHtSA+IIrw/cvwTo7jmkOr8E+IYW9EG1LtPSEUAZKT4wAb/fv3L6L9nSrQ9nXrmvfE9uyBOXPg7ruLJAyRK6JESkTKHScgZPt280n9+uDsbGk8csbPvMaBrDACnBN5Lmy61eGUiFT3Cmyv0Y2KJ3YQduBvPFOPU3vbbA4HNeBQSGMMB/2pFvuVlpYIGLRtO4EaNQo/h+fOnb+xePFw0tLSCvQ+mw26dYOPPzaTqbVroXLlQochUiD631lEyp3+gOvp02a/EI2Nshv/ptXjD54C4KXwb/B1Kkclwm02jlesxUmfMML3L6dC4m5CjmzAP3EPe8NvINk7xOoIRS7J3786ISGNC/3++PjCdw2sUAFuugnmz4cFC6B3b90ck5KhTtgiUr5kZTEsd7lBA7VG2YmUbFfejX8eAwc6ec2npe8mq0OyRJazB7urtmdX1Q5kOHvgln6SqJ1zuObACmw52VaHJ2K3rrsOwsIgIwP+7/8irA5HygklUiJSrlT47TeqA5murmqNsiPjD/YkLiuUCuzjwQqfWR2O5RL9qrA5+naOVYwCIPjov0Rt/wkPTeQrckEODnDLLWbdoAMHfID/WR2SlANKpESk/MjKIviLLwA4UqOGWqPsxMqkaH6IvxGAexiIp8NFZt0tZ7KdXNkXcQM7q3Yg09EVz9R4rj+0huusDkzETgUEmF38TGPZs8fNynCkHFAiJSLlx1df4XbgAEeB+KpVrY5GgLQcd16LNcts3eI9mygWWxyR/TnpV4Ut0b1J8grFycjmIeBtwGbkWB2aiN1p1gyuueYk4M6wYVVIT7c6IinLlEiJSPmQmgojRgDwBpCjeaPswqyE+zmcUZFQl2MM8p9odTh2K9PFkx01urDHJxyAZ4FORzbimFWwCmciZZ3NBjfeuA84xvbtHrz4otURSVmmREpEyoePPoKDB8kICuITq2OR/7RkyalbARgWPgU3ByUFl2RzYGeFanwEJAOV0xKJ3v4TLulJVkcmYlc8PLKAQQCMHQs//2xtPFJ2KZESkbIvKQlGjwYg7qGHUE8P62XmOAOfY+DALRWXcp3PtmI5TmJCAsfi4wv8SEhIAGDPnj3FEtfVWAtcDyQ7uuKWfpLo7T/iefqo1WGJ2Jk53Hmn+XsxYADs3WttNFI2qW+LiJR9Y8fC8eNQqxbHu3aFkSOtjqjcW3LybiAKX8fjPFH5hyLff2aWWd1u0eLCjbmK/e/r8OHDAUhOPlUUYRWZzcDPIU249fh2PFOPU3PHHGKqdiDJN8zq0ETsxpNPHmT37kqsWgW33w5Ll4Krq9VRSVmiREpEyrZjx+Ddd83lUaPM2rhiqe0p17D05F0A9K3wPj7FMPFudpbZ7hga2hJfn6ACv98xLQH2LqZp04dZs+Zj0tLsr9thipMr22t2p9qeP/BN2k/13fPZXeUmEv0jrQ5NxC44OxvMmAGNGsGaNfDkk/Dxx1ZHJWWJuvaJSNk2ejQkJ0PjxtCrl9XRlHtZhgOv7buHHByBmTT2XFqsx3N18cHDI6DADzc3fwC8vUOLNb6rlePowq5qHTnhVxUHI4dqexZS4fhOq8MSsRsRETBlilmE4pNPYKJq2kgRUiIlImXX/v1mkQmAN94wZ2wUS0070p5tqRG4OyQBj1sdTplg2BzYHdmO+Ao1sWEQuW8xFY/vsDosEbvRpcuZHt2PPgrLl1sbj5QduqoQkbJr5EhIT4cbboAOHayOptzbnxbIZ3HdAehc4SPgiLUBlSU2B/ZGtOFoQG1sQJV9f+KfsNvqqETsxrBhZqeEzEzo2RMOHLA6IikLlEiJSNm0Ywd89ZW5PHq02a9DLGMY8M6BO0g3XGjmvYWGnr9bHVLZY7MRG9aSYxVrmS1Te/7AN3Gf1VGJ2AWbDSZNgnr14MgR6NrVLOgqcjU06lpE7F5sbCzx8fEFek/kCy/gn53NydatiXFzg3XrANi6dWtxhCiX8efJBixPqoeTLYvnwr5la9HXlxAAm4194a1xyMmmYsIuqu1ZwM7qXThl52O9REqClxfMmQPNmsE//5iV/H75BZydrY5MSislUiJi12JjY4mOiiIlNfWK39MUWP3fcuu//uLfJk3O2+Z0iq7kS0pajjNjD/QB4O5KvxPhdlSJVHGyObCnyo045GThf3Iv1WLms73mLaR6VLQ6MhHLRUSYyVObNvD77/Dww2YBCnVakMJQIiUidi0+Pp6U1FSmtG1LtL//5d9gGNT8v/+D48c5Hh7OpKZN8738W2wsw9esISNd0/KWlK8OdyYuI4Ag5xMMDJ5rdTjlw38FKGru+g3v5MPUiJnLtlq3keHiZXVkIpZr2hS++w5uvRW++AIiI80xVCIFpURKREqFaH9/GgcEXH7DPXvMyXcdHanYqhUVvfJfOG5NSCimCOVC9qcF8s0Rs9DH09fMwN0xw+KIyg/DwYldVTsSteNn3NMSqLHrN7bVvJVsJ81IKtKtG3zwgVnF76WXoEoV6Nfv/O0K07X8QgICAggPD7/q/Yh9USIlImVHdjasXGkuN2hgdogXy+QWmMg0nLneZzNt/dZbHVK5k+3kyo7qnYne/hPuaYlU27OQndU7Y9hUa0rkkUfMe2/vvAMDB0JoKLRte+b12NhYoqKiSU29+r7I7u4ebNu2VclUGaNESkTKjs2bzTJM7u5mIiWWOrvAxLPXTNcYBItkunixs1ononb8hM+pg4TtX05sWEurwxKxC2PGwL59MHMm3HYbLF5szt8OZtfy1NQUevSYQmBgdKGPcezYVmbP7k98fLwSqTJGiZSIlA1paXmV+bj2WpVhstiFCkyIdVI9KrK7Sjuq7/6dSvFbSHPz44S6+Ing4ABffw2HD8Nff0HHjubXqKgz2wQGRhMS0ti6IMVuqW1fRMqGVasgIwMqVoSaNa2OptybdLiTCkzYmZN+VThQuRkAYQdWUCH1hMURidgHNzezLHrjxhAfDzffbLZSiVyOEikRKf2OHYNt28zlFi3MW4ximcMZ/kxRgQm7dKRSfeIr1MSGQf1jW9AoQhGTry/Mnw/R0XDgALRvD/Hx6rgll6arDREp3QwDli83l6tXh5AQa+MRPj50K+mGC428dqjAhL2x2dgX3orT7gG45GRyM+Bg5FgdlYhdCAiABQvMCn67dsGjj9YArmDaDSm3lEiJSOm2cyccOQJOTuZ09WKprSnh/HaiOQBPVv5eBSbskOHgREzVm8lwcKIS0Dppj9UhidiNypXNZCo4GHbtcgd+IzNTl8tyYfrJEJHSKz39TLnzxo3B09PaeMo5w4D3D/QGoJP/Smp7apCBvcpw9ebfwNoYQN2UI9xrdUAidqR6dTOZ8vHJAq5n3rxqZGZaHZXYIyVSIlJ6rV4Nqalm5/Z69ayOptxbntyUtcm1cLFl8mjl2VaHI5dx3L0iq/9b/hgIi99qZTgidqVuXfjgg11AEnFx3nz3HWRlWR2V2BslUiJSOh05Alu2mMutW4Ojo7XxlHPZOPHxsXsAuKvSQoJdEiyOSK7EemCPqz9uwP9+fw73lONWhyRiN+rWTQE64+SUTUyMOddUdrbVUYk9USIlIqVPTo450QeYpc5DQ62NR/iLB9mfURl/pyTuDZ5ndThSAAv9arATCEiOo9esvthydKUocsZyOnWKwckJduyAH34w/wSJgBIpESmN/v0XTpwAV1e4/nqroyn3kjI9+IVXAXgwZA5ejmnWBiQFkuHgRE8gw9GV6jG/c8Nfr1sdkohdCQ1N5o47zI4PW7fC7NlKpsSkREpESpeTJ2HNGnO5eXNzJkWx1Pvbe5JMIOEuB7gtYKnV4UghbAKmtB4GwI1LXiVyzyJrAxKxM9Wrw+23m9MUbtpkTuBrGFZHJVZTIiUipUdODixZYnZSr1wZatSwOqJyb++piny2qysAD1f6GiebbtOWVitrdmVdo0HYMOj1Q1+8TsVZHZKIXalVC3r1ApsNNmyAX39VMlXeKZESkdJj0yazyISzM9xwA5qkyHrDVt9Keo4LtVhEc8+1VocjV+m3zh9wOKg+XqeP0GtWXxxyVKZM5Gy1a0OPHuby2rUwf76SqfJMiZSIlAqup06Z5c7BnHjX29vagIRVR6swbVczbOTQi2eU15YBWc7uzLx9JukuXkTuXUKbJSOsDknE7tSrB7fcYi6vXAkLFyqZKq+USImI3XMEItauPdOlLzra6pDKPcOAZ/82J9+9PfxPwtlgbUBSZI5XrMmc7hMBuOGv16m2a77FEYnYn0aNoKvZq5nly+HPP62NR6yhREpE7N6LgNeJE+rSZ0d+3NuQvw7XwN0xgxdrT7M6HClim+reyeom/8OGQc/Z/fFJOmB1SCJ2p2lT6NjRXP7zzzOzckj5oURKROya58aNvJL7pFUrdemzA5k5TgxZ2ROAZ+ovINTjhMURSXGY3+k94oIb4ZkST68f7sIhO9PqkETszvXXw003mcuLFsGKFdbGIyVLiZSI2K+TJ6ny0ks4AifCwlSlz078cqg7u5KCCHI/yZAG6vZVVmU5uTHj9pmkufoQEbuUdotesjokEbvUqhW0aWMu//77meG8UvYpkRIR+2QY8PDDuB46xG4gtmFDqyMSAHz5es89AIxsOgdvl3SL45HilFChGj/d8iUArZa/Rc0dv1gckYh9atMGWrY0l3/7DdavtzYeKRlKpETEPn38MXz7LYajI/2AHGdnqyMSAIZxKsuX2v6HuK/WMquDkRKwtXYv/r5uMAA9Zt+Db+I+iyMSsT82m9nFr1kz8/nPP8M//1gbkxQ/JVIiYn/+/huefBKAg48/zt/WRiP/OZoaDJgX1O80+x4nB02+W14s6PA2B0OvxT0tgdu/vwPH7AyrQxKxOzabWXyiaVPz+Y8/wubNloYkxUyJlIjYl2PH4PbbITMTevXiaP/+Vkck/5mx+37Alcb+a+gUpquD8iTb0YWZt88g1c2Paw6upP3CF6wOScQu2WzQpQs0bGj2UJ81C/bu9bU6LCkmSqRExH5kZsKdd8KBA1CrFnz5pUqd24m/j0Ty99F2QA4PVf9E35ZyKNGvCj/eOgmA5n+/R9TW2dYGJGKnbDbo3t2cuDcnBxYujAQ6Wh2WFAMlUiJiHwwDHnvMrB/r6Qk//AA+PlZHJZjfmmf+m3wXJlHNa7el8Yh1tkfdyvLmzwBw208D8U/Qz4LIhTg4wG23mfPH5+Q4ALNZtcrL6rCkiCmREhH7MG4cfPaZeSvv22+hTh2rI5L//LCnMcuPVMfVIRVQCezybuFNo9l/TXPc0k9y+8w+OGl+KZELcnCAXr0gPDwRcOepp6qxdKnVUUlRcrI6ABEpnNjYWOLj44tsfwEBAYSHhxfZ/gpkzhx4xrzLzTvvmH0ixC5kZDvy/H+T73YJn8HsvXFAlLVBiaVyHJ2Z2fs7/vdpQ0Lj1jLg32nMsDooETvl6Ag337yHL744QlpaJzp1yubDD3dSr15Kofdp6d9ryUeJlEgpFBsbS3RUFCmpqUW2Tw93d7Zu21by/zkvXw533GH2H3vwQXjqqZI9vlzSh5tvZPepQILdT9I17Dtm77U6IrEHSb5hzO7xDf2mdaXL7gXcDmRbHZSInUpNPQT0AeZw+nQ77r03GGgHFG6yKXd3D7Zt26pkyg4okRIpheLj40lJTWVK27ZE+/tf9f62JiTQf/Fi4uPjS/Y/5n//ha5dITUVOnWCCRNUXMKOHE315tW1Zuvga9f+hJtjmsURiT3ZWaMLf7V8gdbL3uRz4MXkg1aHJGKX0tISgRRat97Fjh3XceSIH66uq+jefQcVKhTs/9Vjx7Yye3b/kv97LRekREqkFIv296dxQIDVYRTO7t3QoQMkJkKLFmZxCU26a1eGrb6VpEx3mgTs496ay5keY3VEJe/UqUMAJCTsJC4u8Kr3U9YsbjeKittmU/v4dp5Z+TrTmt5JprOH1WGJ2KXAwAhatvTim2/g4EEn5s+vzX33gZ+f1ZFJYSmREpGSt3evOQX84cNmfdhffgEPXXzZk7XHwvliW0sAxreYjqODYXFEJSs+MwUbsGbNxwAsXvw4ixdf/X6zy9hEtjkOTrx33aO8PncwkSd3c8vPg/ih5zS1LItchKsr9OsHX31lTps4ZQoMHGgWq5XSR4mUiJSsmBho1w5iY6F6dZg/H4qge6IUHcOAx5ffiYED/av/TYvg8lfiOjk7HQN42i8St8Q9hIa0wNc3uND7W3h4HZMT95KTU/Yq3J1wr0BvYJHNkXqbpnM4qCHLWj1vdVgidsvdHfr3hy++gOPHYdo0GDAAXFysjkwKSomUiJScXbugbdszE+4uWgQhIVZHJeeYuqsZK45Uw9MpjTHNZlkdjqXCnNxwByJdfangUfhutJuc3IsuKDv0F/Blg4d5cMME2v8xlCNB9dlVo7PVYYnYLR8fuPtuc975Q4fgu++gb1+zyp+UHnadSI0ePZpZs2axbds23N3dadGiBWPGjKFWrVp526SlpfHMM88wffp00tPT6dixIx999BFBQUEWRi4i51m3Drp0gSNHzBkKFy2C4MLf4ZficSrDlSH/lTsf1mguoZ4nLY5ISov5kV1p4pBOk3UT6f3DnXwxaAXHAmtbHZaUY1u3brX0/ZcTEGAmT19/bQ4b/vFH6NlTPWNLE7tOpP78808effRRrr32WrKysnjxxRfp0KEDW7ZswfO/zqRPPfUUv/76KzNnzsTX15fHHnuMnj17smzZMoujF5E8v/9uzkqYnAwNGpjPK1WyOiq5gDc2dCYuxY9qPkd5qt5Cq8OR0sRm47cuEwiI30pE7FL6TuvK5/ev5LSnftelZCUnxwE2+vfvX0T7O1Uk+7mQa66BPn3Meeg3bTKHC3fqpGSqtLDrRGrevHn5nk+aNIlKlSqxdu1abrjhBk6ePMkXX3zBtGnTaNeuHQBfffUV0dHR/P3331x//fVWhC0iZ5s0CR54ALKyzAITs2aZfRrE7uw6GcjYf9oDMPb6mbg5ZVkckZQ22Y4ufHfHbO7//HoqJMRw5/RbmXzPIrKcy3bXRrEvZrlxg7ZtJ1CjRvNC72fnzt9YvHg4aWnFO/VD9epw660wezasWgVeXtC6dbEeUoqIXSdS5zp50uxiUqFCBQDWrl1LZmYm7du3z9smKiqK8PBwVqxYcdFEKj09nfT09LznSUlJxRi1SDmVlQXPPQfjxpnP+/Y1yxRpNK3deubv3mTkONPxms10j/jH6nCklErxCGBq31+5/4vmhB34mx4/DuD73tMxbA5WhybljL9/dUJCGhf6/fHxxdu172z160NKill/adEis4pf48KHLiWk1PyvlpOTw5NPPknLli2pW7cuAIcPH8bFxQW/cwrwBwUFcfjw4Yvua/To0fj6+uY9wsLCijN0kfLn+HGzb0JuEvXSS/DNN0qi7NjPe+vz876GONmyGdfiO3UrkatyPKAW390xi2wHZ+psmUmneU+a5SBF5KKuvx5atTKXf/kFtm2zNh65vFKTSD366KNs2rSJ6dOnX/W+hg4dysmTJ/Me+/fvL4IIRQSA5cvN22j/3959x0dVpY8f/8ykTXolJKElhB46CASVJs0CqKwgrCiIii6s7tfuT4q4YlsXXNFFXbuCIBpAUIpiQDoGElogFBNCSCG9t8mc3x+XjMQUkpAwk+R5v17zmuTOnTPPnTOTzDP3nOds3659pfbtt/DPf4K+yfy5aXHySh2Yt2caAE/1/oluHikWjkg0B3GBI1h35+cADD64nJt3v2bhiISwfqNGQb9+2vcO334L589bOiJRkybxyWbevHls2rSJ8PBw2rZta97u5+dHSUkJWVlZFfZPSUnBr4ZqYA4ODri5uVW4CCGukckEr78Ow4Zpa0QFB2tJ1eTJlo5MXMWC3yZyId+LINdUFg7YZOlwRDNyvNc0No97G4BbfnmR/of+Z9mAhLByOh3ccYe2QkhZGaxeDZcuWToqUR2rTqSUUsybN49169bxyy+/EBQUVOH2AQMGYGdnx/bt283bYmJiiI+PJzS0/pMLhRB1dP48jBkDL7yg/eWfNk0rd967t6UjE1dxKLU975zQivWsuGkVTrbNb8FYYVkHhjzBrpteAGDCpjn0OrrSwhEJYd30eu07yHbtoKgIvvoKsmUlCqtk1YnU3Llz+eqrr1i1ahWurq4kJyeTnJxMYWEhAO7u7syePZsnn3yS8PBwDh06xKxZswgNDZWKfUJcD0rB//4HPXtqs2MdHeGjj2DlSqnM1wSUmvQ8/OsMTErPtOCDjGsXbemQRDO1fdQSfhvwKDoUd62/nx4n1lo6JCGsmp2d9p2kjw/k5mrJ1OWPv8KKWHUitWLFCrKzsxkxYgT+/v7my5o1a8z7LFu2jDvuuIPJkyczbNgw/Pz8CAsLs2DUQrQQJ0/C6NHwyCPa+lA33ghHj8Ls2bIARhPxWuStRKa3x8shj2Wh31g6HNGc6XT8ePt7HO43G70y8ZfvptH9pPyvFqImjo5w333g6gppadpaU0aj/H+1JladSCmlqrzMnDnTvI/BYOC9994jIyOD/Px8wsLCapwfJYS4Rnl58Nxz2rC9X34BgwHeegt27tQWwxBNQlRaW/55+HYA3rvxa1o7Nd6Ck0IAKJ2ejRM+JKrP/ehVGfesnUKvY6ssHZYQVs3dXUumDAa4cAF+/jkIsLF0WOIyq06khBBWpLyEUPfu8Oab2jpREydCdDQ89RTYyB/2pqKkzIYHdszEqGyYHHSIqcERlg5JtBBKp2fDxE/MydTdYfcx4NCHlg5LCKvm6wv33qv9m42P9wBWyGoCVkISKSHE1UVHw7hxcM89kJAAQUGwcSNs2KD9LJqUxYfu4GhGO3wMufz3pq9lJKa4rpTehg2TPuXgDXPRoZiwaQ437nlT1pkSogYdOsBf/gI6nQIe5v33/S0dkgBsLR2AEMKKnT8PL70EX3yhlTd3cIDnn9eG9jk6Wjo6UQ/hiV14LWo8oFXp83WUIX3i+lM6PT/eupxiBzdu3v0aY35+jrKgW9hQzf7Z2fEUFKTVuv3MzNjL12dISmpV4TYnJx/c3dvXN3QhLKZbN7jxxgvs3t2ejz7yp39/eOwxS0fVskkiJYSo7NIlWLIE3n8fSkq0bXffrQ3pCw62bGyi3tKKnLnvlwdR6Hmo2y7+0vGwpUMSLZlOx/ZbXiXfqRXjtj3F+NjtfA+sLC2osFt2djz/fbcbJca6lywLD/874eEVt9nbOvK3eackmRJNUo8eaeze/QnwEnPnQuvW2r9nYRmSSAkhzPS5ubBwISxdCvn52sZbboFXX4VBgywbnLgmSsGDOx4gscCTbh5JvC1V+oSV2B/6f2R5BHLXd/dyW1kJITufZENgLzK8tOI1BQVplBgLeTlwJEEGz1q1mZ0dT2JSBAH+Q3F3/6MAVWxRJgvjwikoSJNESjRhi7n77rmEhbVi+nTYuhWGD7d0TC2TJFJCCHRlZTwF9Jw06Y9V/264AV57TUukRJO39NhoNsb3wV5fyupbPsLZrsTSIQlhdqr7XSy8+UX+b8ciOuTE8ciHAwm7+ytOd7nDvE+QwZNuTj61ai+jKBNbIMjBHa9a3keIpuT55y9gMrVi/XqYNAl27YJevSwdVcsjxSaEaMlMJjh5kpCtW3kLsM3O1qryffcdHDggSVQzcSijP88emAzAstC19PFOsHBEQlR21iuY/sAprx4YirOZ/vUERm1/Eb2p1NKhCWF1bGxg1Sq46Sbt+8/x47VpzeL6kkRKiJZIKTh3DtauhV27sC8q4jwQt2iRtqju3XfLorrNRgeWRC/ApPTM7LKXx3rstHRAQlQrCVg07A0O3DAPgGG7X+XZDbORFeqEqMzREb7/HkJCIDFRK66bnm7pqFoWSaSEaEmU0lb0CwuD7du1r7EMBi707k0XIGPiRLCVEb/NRVGZAQgjp9Sdga3iWHHTSsmPhdUz6u3YfNtyvvnLNxQaPAhKPUEk0DnzdymRLsSfeHrC5s3Qti3ExMAdd0BBwdXvJxqGJFJCtBQpKbBpk/YXNz0d7OxgwAC4915SO3VCZsw0L0aTnndPLAD642GXSdiY9zHYGi0dlhC1Fh1yDysePUqM/wBcgMEpUXQ9swmHoixLhyaEVWnXTis44ekJ+/fD1KlglD/314UkUkI0dxkZ2l/YDRsgKUkbWN2rF0ybpiVS9vaWjlA0MKVg7u5pRKWHAoW83Gs+7VwyLR2WEHWW496OZXe8zz8Ao84G17wkQk5+h3/SIXQm+aQoRLkePWDjRjAYtO9M58yRE7jXg4zhEaK5ysuDiAg4fVr7XaeDLl205MnFxbKxiUb1auStfHhqGDpMKKbRwz0H6GzpsISoF6XT8x9geNBoRqWdwD0ngTZJh/BJjyGhzRAyPYJkTqcQwI03wpo1cNdd8Mkn4O8Pr7xi6aiaNzkjJURzU1ysVdxbs+aPJCooCO65R1toQpKoZm3Z0VuYH3EnADM6vwtssGg8QjSUfHtnzgTfyrnAWyi2c8ahJI/g2J/pdvp7XHMTLR2eEFZh4kT44APt5yVL4O23LRpOsydnpIRoLsrKIDoaDh/WkinQvo4aPBh8fWvVxMmTJxskFB8fH9q3l8Uur7d3j4/gyf1TAFjYfxNd3NfzxZma75Obl0dRUVGt2s/NzTVfp6almbdnZcqwweYgLa1+7//MzNjL12dISmoFgJOTT+MseKvTkekVTLZHB1qnHMEvOQqX/BS6ntlEjmsbEv0HkOfid/V2GlB2djwFBWk17lPVc1SdRnvuRIvx0EOQnAwLFsD//R+4ucGDD1o6quZJEikhmrryUua//QaXP+ji6QmDBkH79rUa8pJUUIAOuO+++xokJCdHR06eOiXJ1HX03okR/H3vNABe6LuZlwZsZNXZmu+Tm5fHN2u+wVhWu7kmv5VfR0SQEhFR6fZSo6z30xRllBWjA8LCru39Hx7+d8LDtZ/tbR3527xTjZYQmPS2JPkPIM27G/7Jkfikn8It9yJuuRfJc27NWadWxDXKI1eUnR3Pf9/tRomxsFb7X/kcVaexnzvRMrz4ImRlwb//DQ8/DK6u2sAU0bAkkRKiCXNJTdWWM09N1TY4OcHAgdpcKH3tR+5mFRejgP8OHMjga0x+TmZmcl94OGlpaZJIXQdKweJDd7D48AQAnu69jSU3rK/VlJGioiKMZUaCAkdiMHhedf+E7HhIiiDAfyDdr/iQl50TT2JiBGVSJqpJyjeVooD5/gPpWo8P79nZ8SQmRRDgPxR3dz9iizJZGBdOQUFaoycDpfbOxLe/ieTWvfFPjsQ74wwu+Sn0zU8hEEjMiafQwx+lb5yPOwUFaZQYC3k5cCRBNbyH/vwcVed6PneiedPp4F//gpwc+N//4K9/1Ub233qrpSNrXiSREqIJMpw9y0agy65d2gY7O+jTR6vGZ2dX73a7uLrS38enYYIUlVxtGF11Q+f+zGAw4OriQplJx9/33suK6BEALOq/kUUDNtV53r3B4ImT09X73aFIG8Ln4OBaYf+iIhna1xx0cHClWy1eB3+WUZSJLRDk4I5XPe7fEEoc3DjfYTgXA26g9aXj+KQex8NkxCPjBKU550jz7kaaT7dGe/wgg2eNz501PEei5dHpYMUKbbDK6tVw991aEd9hwywdWfMhiZQQTcnFi7BoEd0//ZQegNLp0HXvrlXic3S0dHSiBrUZRne1oXPlbG1sGXfXA8w58AQ/XuiFDhPv3riav4XsbOCohWhajHZOXGwziGgHVwzxu+hv64ijsRD/lCj8U6LwcWrFVMC2TFbOEy2DjQ188QXk52vl0e+4A375RRu8Iq6dJFJCNAXZ2fDGG1r5ncJCdMBaoMeYMYQEBlo2NlErtRlGV93QuYrtZLI/LoGRWxZzNq8NBpsSvhj5Kfd0PNyY4QvRpJTpbTkOFLQZRpC+jFbpp3DLScC/IJXVQN5X4znWdxZR/WaR0rq3pcMVolHZ2cE338Btt0F4OIwdC9u3Q79+lo6s6ZNESghrVlysnZd/5RVIT9e23XQTMbNnM2XWLA5JKfMmp6ZhdNUNnbvSjpwhvM7DFOZ50NY5g/VjVzCgVXyjxStEU6Z0erI8O5Dl2RH74lxIjsQz/RTtirMJPfA2oQfeJrl1H470nsGxXtPJc/W3dMhCNAqDATZsgHHjYN8+GD1aOzPVp4+lI2vaJJESFhUfH09aDXNB6qrZlN02mbQBzS++CHFx2rbu3eH112HCBPIjIy0aXm00VCn1hmqnqSsy2bEs4R7C0oYDcIPXKb6/7WP8nHIsHJkQTUOJgyunWvXggfRTvD3+P9xyfiddYzbil3IEv5+OMObnZzkXPJYjve8nptskSu2cLB2yEA3K1RW2bNHOSB04ALfcoiVTveWkbL1JIiUsJj4+nu7dulFQWLuysbXRLMpu//wzPPecth4UaGtBLV4Ms2aBrfW/ZRu6lHq5/IKCBm2vKTmRH8ji8w8QWxSADhPjeJ2Ph0Xh53T1SntCiIpMwPH2N5E++HEcCzMIOfENfY58QbuEfXQ+u4XOZ7dQbO/KiR73YHL1Y52lAxaiAbm5aQUnxo6Fgwe1ZCo8HHr2tHRkTZP1fyoTzVZaWhoFhYV8NXIk3T2v/QNhky+7ffCgtnretm3a766uWkL1j3+As7NFQ6uLhiylDvBjfDwLIiIoKV9kuAUpNtnyYdIEvkoZiwk93rbZvOD/Ni4XXsJOf7elwxOiySt09CJi4KNEDHwUr/Qz9Dn6Jb2PfolnVhz9oz6hPzAb+O3EZyT5B5Lu09XSIQtxzdzdtWRqzBiIiIBRo7RkKiTE0pE1PZJICYvr7unZsktuR0TASy/BDz9ov9vZwaOPaklVq1YWDe1aNFQp9ZOZLbO09q7sXvz7wlQulmivgfGeB3iq3RrsS84jgx2FuDZpaZXfRUnAiW538nXXiQQnH2HImU30O7OZDmXFdIhZDTGr+d23Jwc6385vwWPJN3hU2Y4QTYGHh/a97ejR2gCYUaO0AhRyZqpuJJESwlIOHdISqE2btN/1epgxQ0uggoMtGpqwpE68k/IqxwqHANDKLpPn2n3NcI8jABRI1WYh6i2tVBt6HBZWu6HHBmACcD8wHuh46TgdLx1n8p43+AH4ArAHSktb7tBj0XR5esJPP2nJVGQkDB+unamS0ui1J4mUENeTUrBnD7z5pragA2gJ1F//qiVQnTtbNj5hMYVl9vyU+SBwD8cKHbDVGZnu+zMP+v2Is03LG9YoRGPIK9OGHs/3H0jXapYYuFJ2djyJSRGc9x/KemcPAnMSCMqOx7s4i7uAu4B0IOXSUXS2DuQ7+VLnFbGFsCAvL21q9m23aQUoRo3Svt+VRXtrRxIpIa4HoxG+/RaWLoXfLi+7qtfD9Okwfz50lXH3LZVR6fkxfQgfJE3kUqk2V7Cn4wEWBf1AoCHFwtEJ0Tx1cHClWzVLDFwpoygTWyDIwR0vt7bg1pbYtkNIKszAO+MMzmkn8S4rwTs3EWI2UOTgTrpXZ9K9OlPi4Nr4ByJEA/Dy0s5MTZqkzZUaPx7CwrRrUTNJpIRoTNnZ8NFH8M47EH95rR8HB7j/fnjqKUmgWjClYGd2H/6beCexRQEAeNomkml8lMd98wg0yNlJIaxVkaMXF9sMZqvBk/DzO1jh3JqOhekYirNpkxRBm6QIcl38SfXpTqZHkKXDFeKqXF21qdr33KNdT5wIX38NkydbOjLrJomUEA3NZIJdu+Czz2DtWsjP17b7+sLcuVohCV9fi4YoLOtwbmfeTbyLY/naXDh3mzwe9PsRV5uPeTl+GzrdSAtHKISoDaXTsR3Y2aoHue6BeGbF4p1xBtfci7jmJeGal0SJrSMXnFsj55eFtXN01M5EzZgB33wDU6bAxx/DzJmWjsx6SSIlREOJi4MvvoDPP4fff/9je48e8OST2jwog8Fi4QnLS6AXn134f+zPHwCAQV/MdN/tzGi9FRebIrZklFo4QiFEfZls7Ej37kK6dxfsSvLwSY+hVdpJ7EsLCM6OIxC4dCmKbHs78pxby1wqYZXs7WHVKnBxgU8+0ZawTEiAF1+Ul2xVJJES4lqcOwfffw8bNsDOnX9sd3WFqVO1v0ChofLXp4WLy/Xm2YhpfMswVL4eG8q402cXD/n/gI9dTr3azKpFWfjc3FzzdWpaWr3aEKK+6loaPDMz9vL1GZKS/lj6oSmWGC+1dyHJfwDJfv3wyIrFKzECz+Js/AuS8D/9PQWO3lxqFUKGVydMevkoJuru5Mlrf18UFxfj4OBQ5W2PPQZlZQF8/rkfCxZAREQaL7wQj51d5X19fHya5vqdDUDevULURVmZVtbm+++1y5V/yHQ6rdzNzJlw993g5GSxMIV1SCty5tXI23jvxHBKTNp/n1Guu5nXbgvtDKn1arPUqJVZ/iU8/Kr7/lZ+HRFBSkREDW3KmTDRcOpaYvzPwsP/TlUv76ZYYlzp9GR6BnNOmciOCyfUpR3++Yk4FaYTGP8rbS/uJ9WnO5dahVBq72LpcEUTkJeXBOi47776vb8q0gHqKvs8BixnwwYfNmyIAO4B8irs4ejoxKlTJ1tkMiWJlBA1KSnRFszdvVub97RnD1z5Lb6trVYjdOJEuPNO6NDBYqEK61FgtOPtY6N5I2ocOaWOAAzzPcKNlx5kfJtAnAz1X6i4zKiVQg8IuBF3t9Y17puQHQ9JEQT4D6R7FaWes3PiSUyMoMxorHc8QvxZXUuMlysvNR7gPxR3dz/z9j3Z8byfFEFZWdNeBiADiPbpSWrHUdqwv9QTGEpy8U85QuuUo2R6BnPJvZ2lwxRWrqgoC1CMHPkunTuH1rudM2d+JDx8Qa3aOX8+ju3bAzEax+PtncL48edwdta+gEtNPcm6dfeRlpYmiZQQLVpurnaGKToaoqMp+vVX7KOi0BdX/OdtdHUlZ+hQsocPJ2foUMpcL5e4TU/XLtVoyae+WwqjSc+nMUNZdGgCSQUeAPTzjueNwWH0NewiLOwwENggj+Vg74bTVco3OxRpSb+Dg2uV+xYVydA+0XhqW2K8XIVS41fcL66ZvU7LbB1Iad2bFN9euGefp/WlY7jlJeGdeZbbMs+yAzgRF05q6z4ovY2lwxVWytOzE/7+/et9//Ihs7Vpx98f2rXTqvilpzuxcWMvpk0DP78a79YiSCIlWp709AoJk/nnhIQKu5WXhbgE7AZ2Xb6Oys3FuHWrtvx3HTg5OnLy1ClJppqp3ak3Mffw34jJ1v6zBLqmseSG9dwbHIFep0itPEVJCNGS6XRkewSS7RGIU0EarS8dxTPjHMNRDN/2NBm/rWD/kH8Q1XcmJTLsT1hYmzYwezasXKl9jPr4Y5gwAVq1uvp9mzNJpETzpBQkJ1edMF26VP39/P2he3cutWrF/1uzhomDB9M2IIBAnY5AYEY9wzmZmcl94eEt9tR3c3YqqxfwCi8dHwqAjyGXBf1/YE73XTjYyJA5IcTVFTj5EBs4ih2enTl9bjOPO7jhlXmO2zb/nZHhCzjU/xEODv67pcMULZynp5ZMhYXB2bOwbh307NmWlpxOtNwjF82DUto6TZmZ+CYk8D+gy4MPwvnzkJVV/f06dNDKknfvrl2X/+zhAUDC4cN8vGYNf2vThv4+9Z/PIpqv6Ex/nj9wFxvj+wBg0BfydJ9feKbPNtzsiywcnRCiKSq0c+T/AYnTf2R8yhGG7F+Gd8ZZbtr7JqH7lzKwzSDOWzpI0aI5OsK0abBjhzZ1/PhxX+AnMjJaZkrRMo9aNE1GI2RkaJf09D9+vjyHqS3wEMCRI9r+ej0EB1dOmLp21RZIEKIekgvcWBQxgY9ibsKk9Oh1ZZjUh3w+ZDtTenpbOjwhRDNQYufIbzf8jYiBj9L59A+E7l9KUNwOhl3YSwQQvfNpjtoVEtNlQpOeR5WdHU9BgTbuubry93Xh5OSDex0KnIj60eu1IsX+/rBuXRmlpSOYOjWfZctO0bNn/atrNsW55JJICeuklFb84dIlSEnRrtPTwWSqvK9OBx4eZDo58c7Fi9z/2msE3X47dO4sC+CKBpNfas9bR8fyryNjyDdqr6u7AiMJbf02zx74Am+HkYAkUkKIhqN0ek53ncDprhPwTzpMt82PM/TCHnqkH6fHmrvI8Axm/+AniOo3q8nNo8rOjue/73ajxFhYYXt15e9rw97Wkb/NO9UA0Yna6N4d8vN388MPrcnI6MYDD3QE5gNvcfWy6pU1xTLqkkgJ61CeOCUkwMWL2vymwsLK+xkM4O2tXby8tIunJ9jYEJuWxkthYUwYO5agXr2u/zGIZqnMpOPT00NZGDHRXIlvsO/vvDXkW27yO8fKMxcsG6AQokVI8u/PthseY/qFPbzTZSq3xW/T5lFteZxR4QuIGDCHg4PmkdNESqgXFKRRYizk5cCRBBk8qy1/X1uxRZksjAs3n+ES14eDQwIwkVatDpOaGgy8SUDAAkaMiMPFpfZrFDbVMuqSSAmLscnOZirQ/vBh7WxTbm7FHfR6LWFq3Rp8fbVrFxftDFQNGmK174ZoQzRtSsHmCz159sDdnMhsA0AH52Tmh6xkYpu96HSQmga5l1+3ubm5pKZV/w88K7N5lXAWQlhGIrCq5yxOTf6Yvkc+rzCPaui+fxPd4y8cGvAIcYEjUDq9pcO9qiCDJ92cfKotfy+aghxuuuksRmMwW7ZAYqIrYWG9mDhRO2vVnEkiJa6vc+fg++9hwwZ6797NaoC4OO02vV5LmNq00S4+PtqCt7WUVFCADhpotW9NfkH9x/qKpisyrR3PHJjM9ovafwAnMridlxmWv4KygyWsu2Lf38qvIyJIiYi4atulxtp/QyeEENUptXeuch5VzxNr6HliDRmeHYnsN5uovjPJdQ2wdLiimdPpoH9/rZbXd99BUhJ88w306wfjxoGDg6UjbBySSInGpRRERsK332oJ1IkT5pt0wDHAt1MnWnfqpM1atLOr90NlFRejgP8OHMjgazwt/GN8PAsiIij502K8onmLy/VmYcQEvjozGIUee30pDwX/SPCZmfQM7IfBcEel+yRkx0NSBAH+A+lewyTn7Jx4EhMjKDNKSXQhRMO5ch6VX1IkAw99QK9jq/DK/J1bfnmRkeELONP5NiL7PsjZzrditJW5w6LxeHtrJdLDw2HPHu0j4LlzcNttWq2v5kYSKdE4Tp6E1au1y+nTf2y3sYFhw2DSJI4HBdF70iQO9e5N6wYsMd7F1fWaS5aflGFYLcqFPE+WRN7Kx6duwqi0CljTgg+y5Ib1uJTEEHYmC4PBE6cqhps4FGmvFQcH1ypvL1dUJK8pIUTjSvbvx6Y73mfr2H/TI/pb+kd+RIf43XQ9vYmupzdRbO/KqW6TONFjCifL5Oy4aBw2NjB6NHTqpH2HnpmpfRzs0QPGjwdXV0tH2HAkkRINJy7uj+SpvAQ5aAUibr8d7rpL+0rC0xOAksOHLROnBTXU3KuGnMOVm5dX63k+NTEYDLg2sbLyifnuvBZ1Kx+evIkSk3Y29JY2J3nthnXc4Kut1pIq85aFENdZWlrVf+PrUiI8vnUvfr17JcGlBfSL/ISex1fjnnOBPke/os/Rr5hk68jtQFLiXkxdQil2cLtqXFeWK69PTFeq7hhF8xEYCI89pq05tW8fREdrZ6fGjNGGAV5lynuTIImUuDblg2BXr4b9+//YbmurDYq9916YNKl5ff1QD40xfwuufQ5Xbl4e36z5ht/KtOFmtZ3nUxVbG1umTJ1yTfFcP0G8d2Yum3+dQFGZPQDD/WN4eeBGhvmfsXBsQoiWKq1U+18RFlbz/4ralggvLweeNuZNfh79Om0SDhBy4htCotfilnuR+wH2v0zZwVdJaBvKueCxnAseS6L/gErrU1VXrryuMf1ZaanMRW7O7Oy0xKlXL9i4ERITYdMm7fv2sWOhbVtLR3htJJESdZeers0kXL1a+5pBXV4rQKeDkSO15Onuu7WBsgJo2Plb0HBzuIqKijCWGWnl0x3STl51nk/17WQSGxdOUVHRNcXTmJSC3cmdePvYfcBQ1iVoHxJubH2Wf96wgZEBp2tuQAghGllemfa/Yr7/QLpW8be4LiXCrywH7u7eHqXTk9AulIR2oWwb92+Kdy7Gd+fLTHFpQ0DeRTrE76JD/C5GhS+g0OBJXOBwLgYM4mKbQSQGDKxUrrw+MV1pT3Y87ydFUFYmc5FbAj8/be7UwYPwyy9w4QJ8/DH07Am33GLp6OpPEilROzk52kDXr7+GbdvgygnzoaFa8nTPPVrBCFGthpi/BQ0/h8vOzhm4+jyfq8nKzLzmYYINNUQwNy+PoqIiists2XgxlA/O3sGRrE7m2/u57eP/9d7GsFZHzaXMqyJly4UQ11sHB1e6VfG3uKFKhCudnhjvLrwG7Br7MTe37ULw7z8RfG4bHX//GceiTLqfWk/3U+vN90nyCGQoEFKQhpuNA0UGD0rsXeodU5zMG21x9HoYMkSbKxUeDlFRcPy4Nq2+Z88A4OrDS62NJFKiejk52nnYb76BrVvhyrMffftqydPUqdogWNGilRq1oRm/hIfXuRz4n5UPEbyWZConN4831sSyxzSd35hOAV4A2FFIEF9ymre5Neck6bupUMq8JlK2XAjRXGV5BnFowCMcGvAIepORgMQI2l3YS5uLB2lz8SCeWbH4Z8XxAMClY9oFMOlsyLc1EAzoM05hY8ymxN6ZEjsXSuydMdo6No+JMKJBublpsz4GDdK+m4+LgyNH/ICzbNyYT//+lo6w9iSREhWVJ09r18KWLRWTp65dteTp3nuhWzfLxSisTplRe50EBNxIgCquVTnwqlw5RLCuiVRJmQ37Ujqy4Xxfvj3XmwsmX/NtrWzTmeixlYke2/gt/wSvJNV+GKOULRdCtCQmvS0JbYeQ0HaIeZtTfiqOx1eRseUfzHQNoFVpIYbibPSqDNfSfFwBcmK1y5Vt6fQYbR0x2how2hoovXxttDUwoDiXewD/wkwcCzOwNxZj/csHi4bk7w/3368Vd968uYjs7Fbk5DStoZ6SSAmtLuXmzVrytHlz5eRpyhRt2F7PnsRfuEBaWho0QMW9hqw8JxpXscmWHKMzRmWDCR0KHSalx4QOG0wUGdMpwgU7O3ccdNpE5GsdJng1OSUGDqW15+ClIH5N6szOpM7kG/9YH8WefG52O8ydvoe4wfUUNjoFOOBgdK1TfFK2XAjR0hU4t+Jc+5v5EAhuM0QbdqhM2JfkYUyNpujSUdq4dsDVRo99ST72pfnYlRagVybsS7Xf/6wNcCtASpR2AUYAped/oizJ6Yrk649ETLs4UmLnRKm9C0YbBznj1cTpdNpHTReXaD766F2mTPk70HQqUEgi1RIpBTExWtmUTZtg924oK/vj9j8lT+V/pOLj4+nerRsFhVVX7Kmva608J65NCQYulQYD7dicPZ6NuT24VOpJttGFLKMzWUYXCk21XMDxPNjpCoEcXkwoweeSETebAlxtC3C10S5uNgW42BbiZpOPq00hLjYF2OnK0OtMFBc7kkh3zuS2IUXvTW6pgaPp7kAbVp+/mfWXOnMm25dTWa2Jz/NC/en7y1aGHMa1jWa0z05y9i+mT8CtjZrMCSFEi6XTU+LgRoaTN7FAnncPvLza/XGzMmFbWoCdsRBbY1GlS3pBGpcKUult54SLMmFrLEIH2CkjdsU5UJxz1RBMOpvLQwmd8dLbalUIRZOk1wN8ip3dPEuHUieSSLUUOTnw66/w88/www9w9mzF23v00CrtTZlSIXm6UlpaGgWFhXw1ciTdPT0r3V5XDVV5TtTPsqO3sPTISC7ijUrTEpKwGk6+6DFhpzOi0yn0KHQo9DoTZcqGQpO9OakpVY6AI5eMcKmeo+Fe/qnyto9+r7ytg0sag3zjGOIbyy1tTtHL6yJ6nSI1LY0wGjbhF0IIUXtKp6fU3oVS+6qHaW/JOMOCuHD+12Ywfb06k5F+msTzO+gUcDM+Lp7YXpGAVUjGSguxv5yg6VUZhuIcDMU5uAFDgZa3QqWwJEmkmquiIm31s+3btTqTBw9WPOtkbw8jRsCECdpiuUFBtW66u6enVVaeE3VTpvQkFGqLJxp0ORSpkwx2zqGPWxH+9ml42OZVuDjri6odQZGefobT5/fTut0kDph0LL14nGf8RtLaqQu5ZU7axehETpkTeWXada7x8vYyR8qUDQodZUphLDNiZ2ePjV6Hu30hRpVNfN55RrcuY4CfiWC3VLp5JNPNI5lWjnnX8RkTQgjRaHQ6ioECexfyXK5eRl1nKsPu8rBB+5J8svIvsS71OB0aP1IhzCSRai4SErTEaf9+7frw4YpznYCitm3Ju+EGsocOJXfwYEzOWslrMjO1y1XInKbmZUpwBN0Nhzm180MyWwexJDmCh1qNpK9X5zq3pdOBPYV42GTjaVMEHKOLwYe+HnVbV6qgII2Tp8K4e8LdtLqcrK88c4b7wsN5vsdIbulc99iEEEI0P0pvQ4mDGyUOWsnsUwYPtqYe5xELxyVaFkmkmhqlID5eWxL6yBGtCP+BA3DxYuV9/fzIHzKEp3/4gR9LS4lPSNASrnW1LfhcNZnT1Dy0d8nE0TuNBNLJ0tX+jKQQQgghhJBEynqZTNqyzzExWl3ImBg4elS7ZGVV3t/GBnr31lY6Cw3Vrjt1IiYykvfXr2+QeU0yp0kIIYQQQgiNJFLW5NQpmD+fkhMnsI2NRV9NwqJsbCjs2JHCLl0o7NSJgpAQCnr0wOTo+MdOubkQGWkejtcQ85pkTpO4XrKueK3l5uaar1PT0up8fyGEEEKIxtBsEqn33nuPf/3rXyQnJ9OnTx+WL1/OoEGDLB1W3eh08N132F/+tQQ4C5wGYoATwBHgZFkZpWfOwJkztW5ahuOJpqDUqL1OfwkPN2/7rfw6IoKUiIg6tlfaUKEJIYQQQlTQLBKpNWvW8OSTT/L+++8zePBg3n77bcaNG0dMTAy+vr6WDq/2OnYk4ckneWTpUuYMGUI7Pz/Q62kPtAfG1KNJGY4nmpIyo/Y6DQi4EXe31gAkZMdDUgQB/gPp7t6+Vu1k58STmBhBmbGe9deFEEIIIa6iWSRSS5cu5eGHH2bWrFkAvP/++/zwww988sknPP/88xaOrg7s7Lj017+yeelSXgkIkBLjosVysHczL6TrUKS9hh0cXGu9uG5RkbzuhRBCCNG4mnwiVVJSwqFDh3jhhRfM2/R6PaNHj2bfvn1V3qe4uJjiK87QZGdnA5CTc/VVtBtbXp62Ls6h1FTySq99WNLJy4UpjmRlYZeUZDVtWXt71hxbQ7aXlZXFGSCx4BIAJ3IuUmiq+1mc/LwU0oDMnAucpqTebV3ZjrNJey+czkupc3tVtVOuru3V1FZd2rtaO7Vtqzbt1La9urRVU3t1bae6turTTnXtXUtbV7YXU5iF8zW0Uy62MPNye+nYpNV/KYn8vBQSL/9c3/frlW2lARcK06+pvT8/1/V5z1bVTrmG/Btgze//2rRXl9f1hWLt9pMnw0hKOlTp9oSEAwDExm6htDS+xrYAsrLOA3A0M5bMgtR6xXSlhn7Plh9vUtIhc6ypqcc4f96xprvVKDX1pFW1Y40xNVQ7aWkxgPY52Bo+j5fHoJSqcT+dutoeVi4xMZE2bdqwd+9eQkNDzdufffZZdu7cyYEDByrd56WXXmLx4sXXM0whhBBCCCFEE3LhwgXatm1b7e1N/oxUfbzwwgs8+eST5t9NJhMZGRl4e3uj0+lq1UZOTg7t2rXjwoULuLm5NVaoopakP6yH9IV1kf6wLtIf1kP6wrpIf1iXlt4fSilyc3MJCAiocb8mn0j5+PhgY2NDSkpKhe0pKSn4+flVeR8HBwccHBwqbPPw8KjX47u5ubXIF5i1kv6wHtIX1kX6w7pIf1gP6QvrIv1hXVpyf7i7u191H/11iKNR2dvbM2DAALZv327eZjKZ2L59e4WhfkIIIYQQQgjRUJr8GSmAJ598kgceeICBAwcyaNAg3n77bfLz881V/IQQQgghhBCiITWLRGrq1KmkpqaycOFCkpOT6du3L1u2bKF169aN9pgODg4sWrSo0hBBYRnSH9ZD+sK6SH9YF+kP6yF9YV2kP6yL9EftNPmqfUIIIYQQQghxvTX5OVJCCCGEEEIIcb1JIiWEEEIIIYQQdSSJlBBCCCGEEELUkSRSQgghhBBCCFFHkkhdlpGRwV//+lfc3Nzw8PBg9uzZ5OXl1XifoqIi5s6di7e3Ny4uLkyePLnSwsDx8fHcfvvtODk54evryzPPPIPRaKyyvT179mBra0vfvn0b6rCaLEv1x+7du7nxxhvx9vbG0dGRbt26sWzZskY5xqbCUn0RFhbGmDFjaNWqFW5uboSGhrJ169ZGOcamxFL9kZSUxPTp0+nSpQt6vZ5//OMfjXF4Vu+9994jMDAQg8HA4MGDOXjwYI37r127lm7dumEwGOjVqxc//vhjhduVUixcuBB/f38cHR0ZPXo0Z86cqbBPffq8JbBEXyxZsoShQ4fi5OSEh4dHQx9Sk3a9+yMuLo7Zs2cTFBSEo6MjwcHBLFq0iJKSkkY5vqbGEu+PiRMn0r59ewwGA/7+/syYMYPExMQGPzarooRSSqnx48erPn36qP3796tdu3apTp06qWnTptV4n0cffVS1a9dObd++XUVERKghQ4aooUOHmm83Go2qZ8+eavTo0SoyMlL9+OOPysfHR73wwguV2srMzFQdO3ZUY8eOVX369Gnow2tyLNUfhw8fVqtWrVLHjx9XsbGx6ssvv1ROTk7qgw8+aLRjtXaW6osnnnhCvfHGG+rgwYPq9OnT6oUXXlB2dnbq8OHDjXasTYGl+iM2NlY9/vjj6vPPP1d9+/ZVTzzxRGMdotVavXq1sre3V5988ok6ceKEevjhh5WHh4dKSUmpcv89e/YoGxsb9eabb6ro6Gg1f/58ZWdnp44dO2be5/XXX1fu7u5q/fr16siRI2rixIkqKChIFRYWmvepT583d5bqi4ULF6qlS5eqJ598Urm7uzf2YTYZluiPzZs3q5kzZ6qtW7eqc+fOqQ0bNihfX1/11FNPXZdjtmaWen8sXbpU7du3T8XFxak9e/ao0NBQFRoa2ujHa0mSSCmloqOjFaB+++0387bNmzcrnU6nLl68WOV9srKylJ2dnVq7dq1528mTJxWg9u3bp5RS6scff1R6vV4lJyeb91mxYoVyc3NTxcXFFdqbOnWqmj9/vlq0aFGLT6SsoT+udNddd6n77rvvWg+rSbK2vujRo4davHjxtR5Wk2Ut/TF8+PAWmUgNGjRIzZ071/x7WVmZCggIUK+99lqV+0+ZMkXdfvvtFbYNHjxYzZkzRymllMlkUn5+fupf//qX+fasrCzl4OCgvv76a6VU/fq8JbBEX1zp008/lUTqCpbuj3JvvvmmCgoKupZDaRaspT82bNigdDqdKikpuZbDsWoytA/Yt28fHh4eDBw40Lxt9OjR6PV6Dhw4UOV9Dh06RGlpKaNHjzZv69atG+3bt2ffvn3mdnv16lVhYeBx48aRk5PDiRMnzNs+/fRTfv/9dxYtWtTQh9YkWbo/rhQZGcnevXsZPnx4Qxxak2NNfWEymcjNzcXLy6shDq1Jsqb+aGlKSko4dOhQhedRr9czevRo8/P4Z/v27auwP2jPa/n+sbGxJCcnV9jH3d2dwYMHV+ibuvZ5c2epvhBVs6b+yM7ObtH/I8B6+iMjI4OVK1cydOhQ7OzsrvWwrJYkUkBycjK+vr4Vttna2uLl5UVycnK197G3t680Rrp169bm+yQnJ1f4YFJ+e/ltAGfOnOH555/nq6++wtbWtiEOp8mzZH+Ua9u2LQ4ODgwcOJC5c+fy0EMPXcshNVnW0Bfl3nrrLfLy8pgyZUp9DqVZsKb+aGnS0tIoKyur8nmq6bmvaf/y66vtU9c+b+4s1ReiatbSH2fPnmX58uXMmTOnXsfRXFi6P5577jmcnZ3x9vYmPj6eDRs2XNPxWLtmnUg9//zz6HS6Gi+nTp2yWHxlZWVMnz6dxYsX06VLF4vFcb1Ye39cadeuXURERPD+++/z9ttv8/XXX1s6pAbVlPoCYNWqVSxevJhvvvmm0ofK5qCp9YcQQliTixcvMn78eO655x4efvhhS4fToj3zzDNERkaybds2bGxsuP/++1FKWTqsRtOsT4E89dRTzJw5s8Z9OnbsiJ+fH5cuXaqw3Wg0kpGRgZ+fX5X38/Pzo6SkhKysrArf9KakpJjv4+fnV6lKSnmlLD8/P3Jzc4mIiCAyMpJ58+YB2vAlpRS2trZs27aNUaNG1eWQrZq198eVgoKCAOjVqxcpKSm89NJLTJs27arH2FQ0pb5YvXo1Dz30EGvXrq009KC5aEr90VL5+PhgY2NTqdrhlc/jn/n5+dW4f/l1SkoK/v7+FfYpr95anz5v7izVF6Jqlu6PxMRERo4cydChQ/nwww+v9XCaPEv3h4+PDz4+PnTp0oXu3bvTrl079u/fT2ho6LUemnWy9CQta1A+mTciIsK8bevWrbWawP3tt9+at506darKCdxXVkn54IMPlJubmyoqKlJlZWXq2LFjFS6PPfaY6tq1qzp27JjKy8trpCO2bpbqj+osXrxYdejQ4RqPqmmydF+sWrVKGQwGtX79+oY+tCbJ0v1RriUXm5g3b57597KyMtWmTZsaJ3DfcccdFbaFhoZWmsD91ltvmW/Pzs6usthEXfq8JbBEX1xJik1UZKn+SEhIUJ07d1b33nuvMhqNDXlITZql3x/lzp8/rwAVHh5+DUdj3SSRumz8+PGqX79+6sCBA2r37t2qc+fOFcrLJiQkqK5du6oDBw6Ytz366KOqffv26pdfflERERGVyjyWlxQeO3asioqKUlu2bFGtWrWqsvx5Oanap7FUf7z77rvq+++/V6dPn1anT59WH330kXJ1dVUvvvji9TlwK2Spvli5cqWytbVV7733nkpKSjJfsrKyrs+BWylL/q2KjIxUkZGRasCAAWr69OkqMjJSnThxovEP2kqsXr1aOTg4qM8++0xFR0erRx55RHl4eJirHc6YMUM9//zz5v337NmjbG1t1VtvvaVOnjypFi1aVGVJYQ8PD7VhwwZ19OhRNWnSpCrLn9fU5y2Rpfri/PnzKjIyUi1evFi5uLiY3xO5ubnX7+CtkCX6IyEhQXXq1EndcsstKiEhocL/iZbOEv2xf/9+tXz5chUZGani4uLU9u3b1dChQ1VwcHCNX1Y3dZJIXZaenq6mTZumXFxclJubm5o1a1aFP4yxsbGVsurCwkL1t7/9TXl6eionJyd11113VXoDx8XFqVtvvVU5OjoqHx8f9dRTT6nS0tJq45BESmOp/njnnXdUSEiIcnJyUm5ubqpfv37qv//9ryorK2v0Y7ZWluqL4cOHK6DS5YEHHmjsQ7ZqlvxbVVV/tLSztcuXL1ft27dX9vb2atCgQWr//v3m24YPH17p9fnNN9+oLl26KHt7exUSEqJ++OGHCrebTCa1YMEC1bp1a+Xg4KBuueUWFRMTU2Gfq/V5S2WJvnjggQeqfB8052/ca+t698enn35aZV/IYCvN9e6Po0ePqpEjRyovLy/l4OCgAgMD1aOPPqoSEhIa9TgtTadUM54BJoQQQgghhBCNoFlX7RNCCCGEEEKIxiCJlBBCCCGEEELUkSRSQgghhBBCCFFHkkgJIYQQQgghRB1JIiWEEEIIIYQQdSSJlBBCCCGEEELUkSRSQgghhBBCCFFHkkgJIYQQQgghRB1JIiWEEOK6e+mll+jbt+81tREXF4dOpyMqKgqAHTt2oNPpyMrKuub4dDod69evv+Z26uOzzz7Dw8Oj0R9nxowZvPrqq43+OFW59957+fe//22RxxZCiIYiiZQQQlip1NRUHnvsMdq3b4+DgwN+fn6MGzeOPXv2WDq0q1q3bh1DhgzB3d0dV1dXQkJC+Mc//mG+/emnn2b79u3X9Bjt2rUjKSmJnj17XmO0lSUlJXHrrbcClRO2axEYGIhOp0On02FjY0NAQACzZ88mMzPTvM/UqVM5ffr0NT9WTY4cOcKPP/7I448/bt4WGxvL9OnTCQgIwGAw0LZtWyZNmsSpU6fM++zcuZNRo0bh5eWFk5MTnTt35oEHHqCkpAT4I5ktvzg6OhISEsKHH35Y4fHnz5/PkiVLyM7ObtTjFEKIxiSJlBBCWKnJkycTGRnJ559/zunTp/n+++8ZMWIE6enplg6tRtu3b2fq1KlMnjyZgwcPcujQIZYsWUJpaal5HxcXF7y9va/pcWxsbPDz88PW1vZaQzYrTwj8/PxwcHBosHav9PLLL5OUlER8fDwrV67k119/rZDQODo64uvr2yiPXW758uXcc889uLi4AFBaWsqYMWPIzs4mLCyMmJgY1qxZQ69evcxn+KKjoxk/fjwDBw7k119/5dixYyxfvhx7e3vKysoqtB8TE0NSUhLR0dHMmTOHxx57rELi3LNnT4KDg/nqq68a9TiFEKJRKSGEEFYnMzNTAWrHjh1X3e+RRx5Rvr6+ysHBQYWEhKiNGzeab9+1a5e66aablMFgUG3btlV///vfVV5envn2Dh06qCVLlqhZs2YpFxcX1a5dO/XBBx9UeIz4+Hh1zz33KHd3d+Xp6akmTpyoYmNjq43piSeeUCNGjKgx7kWLFqk+ffqYf3/ggQfUpEmT1JIlS5Svr69yd3dXixcvVqWlperpp59Wnp6eqk2bNuqTTz4x3yc2NlYBKjIyUimlVHh4uAJUZmamUkqptLQ0de+996qAgADl6OioevbsqVatWlUhjuHDh6u5c+eqJ554Qnl7e5vjBtS6devMP195GT58uNq5c6eytbVVSUlJlY79pptuqva4O3TooJYtW1Zh2z//+U/Vo0cP8++ffvqpcnd3N/9+9uxZNXHiROXr66ucnZ3VwIED1U8//VShjffee0916tRJOTg4KF9fXzV58uRqYzAajcrd3V1t2rTJvC0yMlIBKi4urtr7LVu2TAUGBlZ7u1KV+6BccHCwevPNNytsW7x4cY3PlRBCWDs5IyWEEFbIxcUFFxcX1q9fT3FxcZX7mEwmbr31Vvbs2cNXX31FdHQ0r7/+OjY2NgCcO3eO8ePHM3nyZI4ePcqaNWvYvXs38+bNq9DOv//9bwYOHEhkZCR/+9vfeOyxx4iJiQG0MxXjxo3D1dWVXbt2sWfPHlxcXBg/frz57M2f+fn5ceLECY4fP16nY/7ll19ITEzk119/ZenSpSxatIg77rgDT09PDhw4wKOPPsqcOXNISEioVXtFRUUMGDCAH374gePHj/PII48wY8YMDh48WGG/zz//HHt7e/bs2cP7779fqZ3y/X/++WeSkpIICwtj2LBhdOzYkS+//NK8X2lpKStXruTBBx+s9TFfvHiRjRs3Mnjw4Gr3ycvL47bbbmP79u1ERkYyfvx4JkyYQHx8PAARERE8/vjjvPzyy8TExLBlyxaGDRtWbXtHjx4lOzubgQMHmre1atUKvV7Pt99+W+nsUjk/Pz+SkpL49ddfa318Sim2bNlCfHx8pWMcNGgQBw8erPb1LYQQVs/SmZwQQoiqffvtt8rT01MZDAY1dOhQ9cILL6gjR46Yb9+6davS6/UqJiamyvvPnj1bPfLIIxW27dq1S+n1elVYWKiU0s6Q3HfffebbTSaT8vX1VStWrFBKKfXll1+qrl27KpPJZN6nuLhYOTo6qq1bt1b5uHl5eeq2225TgOrQoYOaOnWq+vjjj1VRUZF5n6rOSHXo0EGVlZWZt3Xt2lXdfPPN5t+NRqNydnZWX3/9tVLq6mekqnL77berp556yvz78OHDVb9+/SrtxxVnpP78OOXeeOMN1b17d/Pv3333nXJxcalwxu/POnTooOzt7ZWzs7MyGAwKUIMHD64Q85/PSFUlJCRELV++3Py4bm5uKicnp8b7lFu3bp2ysbGp0KdKKfXuu+8qJycn5erqqkaOHKlefvllde7cOfPtRqNRzZw5UwHKz89P3XnnnWr58uUqOzvbvE95Hzg7OytnZ2dla2ur9Hq9euWVVyrFceTIkaueBRNCCGsmZ6SEEMJKTZ48mcTERL7//nvGjx/Pjh076N+/P5999hkAUVFRtG3bli5dulR5/yNHjvDZZ5+Zz265uLgwbtw4TCYTsbGx5v169+5t/lmn0+Hn58elS5fMbZw9exZXV1dzG15eXhQVFXHu3LkqH9fZ2ZkffviBs2fPMn/+fFxcXHjqqacYNGgQBQUF1R5vSEgIev0f/5Zat25Nr169zL/b2Njg7e1tju1qysrK+Oc//0mvXr3w8vLCxcWFrVu3ms/klBswYECt2vuzmTNncvbsWfbv3w9o1famTJmCs7Nzjfd75plniIqK4ujRo+Z5Q7fffnu1Z4Ly8vJ4+umn6d69Ox4eHri4uHDy5EnzcYwZM4YOHTrQsWNHZsyYwcqVK2t8ngsLC3FwcECn01XYPnfuXJKTk1m5ciWhoaGsXbuWkJAQfvrpJ0B7/j/99FMSEhJ48803adOmDa+++iohISEkJSVVaGvXrl1ERUURFRXFRx99xKuvvsqKFSsq7OPo6AhQY6xCCGHNJJESQggrZjAYGDNmDAsWLGDv3r3MnDmTRYsWAX98EK1OXl4ec+bMMX+gjYqK4siRI5w5c4bg4GDzfnZ2dhXup9PpMJlM5jYGDBhQoY2oqChOnz7N9OnTa3z84OBgHnroIT766CMOHz5MdHQ0a9asqXb/quKoKbar+de//sV//vMfnnvuOcLDw4mKimLcuHGVhiReLfGpjq+vLxMmTODTTz8lJSWFzZs312pYn4+PD506daJz586MGjWKt99+m7179xIeHl7l/k8//TTr1q3j1VdfNScovXr1Mh+Hq6srhw8f5uuvv8bf35+FCxfSp0+fasvA+/j4UFBQUOXQTFdXVyZMmMCSJUs4cuQIN998M6+88kqFfdq0acOMGTN49913OXHiBEVFRZWGRAYFBdGpUydCQkKYNWsWM2bMYMmSJRX2ycjIALRhhUII0RQ1XKkjIYQQja5Hjx7m9Y169+5NQkICp0+frvKsVP/+/YmOjqZTp071frz+/fuzZs0afH19cXNzq3c7gYGBODk5kZ+fX+826mrPnj1MmjSJ++67D9DmlJ0+fZoePXrUqR17e3uAKs8YPfTQQ0ybNo22bdsSHBzMjTfeWOc4y+e0FRYWVnn7nj17mDlzJnfddRegJbdxcXEV9rG1tWX06NGMHj2aRYsW4eHhwS+//MLdd99dqb3y9buio6NrXMtLp9PRrVs39u7dW+0+np6e+Pv7X7VfbWxsKh3f8ePHadu2LT4+PjXeVwghrJWckRJCCCuUnp7OqFGj+Oqrrzh69CixsbGsXbuWN998k0mTJgEwfPhwhg0bxuTJk/npp5+IjY1l8+bNbNmyBYDnnnuOvXv3Mm/ePKKiojhz5gwbNmyoVGyiJn/961/x8fFh0qRJ7Nq1i9jYWHbs2MHjjz9ebdGHl156iWeffZYdO3YQGxtLZGQkDz74oLnE9vXSuXNnfvrpJ/bu3cvJkyeZM2cOKSkpdW7H19cXR0dHtmzZQkpKSoW1j8aNG4ebmxuvvPIKs2bNqlV7ubm5JCcnk5SUxMGDB3nmmWdo1aoVQ4cOrfY4wsLCzGcUp0+fXuGs3KZNm3jnnXeIiori/PnzfPHFF5hMJrp27Vple61ataJ///7s3r3bvC0qKopJkybx7bffEh0dzdmzZ/n444/55JNPzK+3Dz74gMcee4xt27Zx7tw5Tpw4wXPPPceJEyeYMGFChce4dOkSycnJnD9/nrVr1/Lll1+a2ym3a9cuxo4dW6vnTAghrJEkUkIIYYVcXFwYPHgwy5YtY9iwYfTs2ZMFCxbw8MMP8+6775r3++6777jhhhuYNm0aPXr04NlnnzWfOenduzc7d+7k9OnT3HzzzfTr14+FCxcSEBBQ6zicnJz49ddfad++PXfffTfdu3dn9uzZFBUVVXuGavjw4fz+++/cf//9dOvWjVtvvZXk5GS2bdtW7Yf7xjB//nz69+/PuHHjGDFiBH5+ftx55511bsfW1pZ33nmHDz74gICAgAoJgV6vZ+bMmZSVlXH//ffXqr2FCxfi7+9PQEAAd9xxB87Ozmzbtq3adbWWLl2Kp6cnQ4cOZcKECYwbN47+/fubb/fw8CAsLIxRo0bRvXt33n//fb7++mtCQkKqjeGhhx5i5cqV5t/btm1LYGAgixcvZvDgwfTv35///Oc/LF68mBdffBHQquzl5eXx6KOPEhISwvDhw9m/fz/r169n+PDhFdrv2rUr/v7+dOrUieeee445c+awfPly8+1FRUWsX7+ehx9+uFbPmRBCWCOdUkpZOgghhBCiqZo9ezapqal8//33lg6l1goLC+natStr1qwhNDT0uj/+ihUrWLduHdu2bbvujy2EEA1F5kgJIYQQ9ZCdnc2xY8dYtWpVk0qiQCtU8sUXX5CWlmaRx7ezs6twhkoIIZoiOSMlhBBC1MOIESM4ePAgc+bMYdmyZZYORwghxHUmiZQQQgghhBBC1JEUmxBCCCGEEEKIOpJESgghhBBCCCHqSBIpIYQQQgghhKgjSaSEEEIIIYQQoo4kkRJCCCGEEEKIOpJESgghhBBCCCHqSBIpIYQQQgghhKgjSaSEEEIIIYQQoo7+P4lcTtuiIUqMAAAAAElFTkSuQmCC">
            <a:extLst>
              <a:ext uri="{FF2B5EF4-FFF2-40B4-BE49-F238E27FC236}">
                <a16:creationId xmlns:a16="http://schemas.microsoft.com/office/drawing/2014/main" id="{C0282941-DDEC-98C3-8BE4-FA020CB930F7}"/>
              </a:ext>
            </a:extLst>
          </p:cNvP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24DBE0C4-21D1-D871-E259-CA1CF5DEC4F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Content Placeholder 2">
            <a:extLst>
              <a:ext uri="{FF2B5EF4-FFF2-40B4-BE49-F238E27FC236}">
                <a16:creationId xmlns:a16="http://schemas.microsoft.com/office/drawing/2014/main" id="{F358FB27-200E-970F-BDE3-6C9756DD3D7D}"/>
              </a:ext>
            </a:extLst>
          </p:cNvPr>
          <p:cNvSpPr>
            <a:spLocks noGrp="1"/>
          </p:cNvSpPr>
          <p:nvPr>
            <p:ph idx="1"/>
          </p:nvPr>
        </p:nvSpPr>
        <p:spPr>
          <a:xfrm>
            <a:off x="612775" y="1073937"/>
            <a:ext cx="11274424" cy="3193263"/>
          </a:xfrm>
        </p:spPr>
        <p:txBody>
          <a:bodyPr>
            <a:normAutofit/>
          </a:bodyPr>
          <a:lstStyle/>
          <a:p>
            <a:pPr marL="457200" indent="-457200">
              <a:buFont typeface="+mj-lt"/>
              <a:buAutoNum type="arabicPeriod"/>
            </a:pPr>
            <a:r>
              <a:rPr lang="en-GB" sz="2400" b="1" dirty="0"/>
              <a:t>Binary Gender Only</a:t>
            </a:r>
          </a:p>
          <a:p>
            <a:r>
              <a:rPr lang="en-GB" sz="2200" dirty="0"/>
              <a:t>Labels limited to “male” and “female”.</a:t>
            </a:r>
          </a:p>
          <a:p>
            <a:r>
              <a:rPr lang="en-GB" sz="2200" dirty="0"/>
              <a:t>Excludes non-binary or gender-fluid identities.</a:t>
            </a:r>
          </a:p>
          <a:p>
            <a:pPr marL="0" indent="0">
              <a:buNone/>
            </a:pPr>
            <a:r>
              <a:rPr lang="en-GB" sz="2200" b="1" dirty="0"/>
              <a:t>Future Work: </a:t>
            </a:r>
            <a:r>
              <a:rPr lang="en-GB" sz="2200" dirty="0"/>
              <a:t>Add support for non-binary and intersectional identities (e.g., gender × age)</a:t>
            </a:r>
          </a:p>
          <a:p>
            <a:pPr marL="0" indent="0">
              <a:buNone/>
            </a:pPr>
            <a:r>
              <a:rPr lang="en-GB" sz="2400" b="1" dirty="0"/>
              <a:t>2.   Processing Time Overhead</a:t>
            </a:r>
          </a:p>
          <a:p>
            <a:r>
              <a:rPr lang="en-GB" sz="2200" dirty="0"/>
              <a:t>Depth maps, and embeddings are computationally expensive.</a:t>
            </a:r>
          </a:p>
          <a:p>
            <a:pPr marL="0" indent="0">
              <a:buNone/>
            </a:pPr>
            <a:r>
              <a:rPr lang="en-GB" sz="2200" b="1" dirty="0"/>
              <a:t>Future Work: </a:t>
            </a:r>
            <a:r>
              <a:rPr lang="en-GB" sz="2200" dirty="0"/>
              <a:t>Optimize pipeline and explore real-time or batch scheduling solutions</a:t>
            </a:r>
          </a:p>
          <a:p>
            <a:pPr marL="0" indent="0">
              <a:buNone/>
            </a:pPr>
            <a:endParaRPr lang="en-US" dirty="0"/>
          </a:p>
        </p:txBody>
      </p:sp>
    </p:spTree>
    <p:extLst>
      <p:ext uri="{BB962C8B-B14F-4D97-AF65-F5344CB8AC3E}">
        <p14:creationId xmlns:p14="http://schemas.microsoft.com/office/powerpoint/2010/main" val="1016409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766CB-8F1D-9F0D-694E-4DC3E4C74D8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242E351-BF90-2BB8-CC60-387A24D57D47}"/>
              </a:ext>
            </a:extLst>
          </p:cNvPr>
          <p:cNvSpPr>
            <a:spLocks noGrp="1"/>
          </p:cNvSpPr>
          <p:nvPr>
            <p:ph type="title"/>
          </p:nvPr>
        </p:nvSpPr>
        <p:spPr>
          <a:xfrm>
            <a:off x="963084" y="2905125"/>
            <a:ext cx="10363200" cy="1362075"/>
          </a:xfrm>
        </p:spPr>
        <p:txBody>
          <a:bodyPr/>
          <a:lstStyle/>
          <a:p>
            <a:r>
              <a:rPr lang="en-US" dirty="0"/>
              <a:t>IT21183690 | H.M.I.K. Dhanawardhana</a:t>
            </a:r>
          </a:p>
        </p:txBody>
      </p:sp>
      <p:sp>
        <p:nvSpPr>
          <p:cNvPr id="6" name="Text Placeholder 5">
            <a:extLst>
              <a:ext uri="{FF2B5EF4-FFF2-40B4-BE49-F238E27FC236}">
                <a16:creationId xmlns:a16="http://schemas.microsoft.com/office/drawing/2014/main" id="{0CF7AFFD-3C10-FCAF-76FD-EBBD4B689D25}"/>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7C14C178-CE4E-90BF-0768-55DFDDA94B3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7" name="Picture 6" descr="A person with long black hair&#10;&#10;Description automatically generated">
            <a:extLst>
              <a:ext uri="{FF2B5EF4-FFF2-40B4-BE49-F238E27FC236}">
                <a16:creationId xmlns:a16="http://schemas.microsoft.com/office/drawing/2014/main" id="{FDD45831-CF1F-5BF5-FE45-BD4E3D05F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76200"/>
            <a:ext cx="2133600" cy="2425476"/>
          </a:xfrm>
          <a:prstGeom prst="rect">
            <a:avLst/>
          </a:prstGeom>
        </p:spPr>
      </p:pic>
    </p:spTree>
    <p:extLst>
      <p:ext uri="{BB962C8B-B14F-4D97-AF65-F5344CB8AC3E}">
        <p14:creationId xmlns:p14="http://schemas.microsoft.com/office/powerpoint/2010/main" val="2671323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FAC848-638A-5257-4D53-D2CAC488ECA8}"/>
              </a:ext>
            </a:extLst>
          </p:cNvPr>
          <p:cNvSpPr/>
          <p:nvPr/>
        </p:nvSpPr>
        <p:spPr>
          <a:xfrm>
            <a:off x="2590800" y="6473955"/>
            <a:ext cx="5486400" cy="365125"/>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IT21380914 | K. M. S. P. JAYAWARDENA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87817" y="647395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person with long black hair&#10;&#10;Description automatically generated">
            <a:extLst>
              <a:ext uri="{FF2B5EF4-FFF2-40B4-BE49-F238E27FC236}">
                <a16:creationId xmlns:a16="http://schemas.microsoft.com/office/drawing/2014/main" id="{C08B138F-5889-5583-DD7E-21802F073F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22"/>
          <a:stretch/>
        </p:blipFill>
        <p:spPr>
          <a:xfrm>
            <a:off x="10134600" y="152400"/>
            <a:ext cx="2017915" cy="2362200"/>
          </a:xfrm>
          <a:prstGeom prst="rect">
            <a:avLst/>
          </a:prstGeom>
        </p:spPr>
      </p:pic>
    </p:spTree>
    <p:extLst>
      <p:ext uri="{BB962C8B-B14F-4D97-AF65-F5344CB8AC3E}">
        <p14:creationId xmlns:p14="http://schemas.microsoft.com/office/powerpoint/2010/main" val="287568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EC418-787B-918C-4F56-B2C14AE1816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30FAA1-F458-4CFB-0F97-7E761AD808A7}"/>
              </a:ext>
            </a:extLst>
          </p:cNvPr>
          <p:cNvSpPr>
            <a:spLocks noGrp="1"/>
          </p:cNvSpPr>
          <p:nvPr>
            <p:ph type="title"/>
          </p:nvPr>
        </p:nvSpPr>
        <p:spPr>
          <a:xfrm>
            <a:off x="762000" y="1029438"/>
            <a:ext cx="10363200" cy="1362075"/>
          </a:xfrm>
          <a:solidFill>
            <a:schemeClr val="bg1">
              <a:alpha val="52000"/>
            </a:schemeClr>
          </a:solidFill>
        </p:spPr>
        <p:txBody>
          <a:bodyPr>
            <a:normAutofit fontScale="90000"/>
          </a:bodyPr>
          <a:lstStyle/>
          <a:p>
            <a:r>
              <a:rPr lang="en-US" dirty="0"/>
              <a:t>Developing </a:t>
            </a:r>
            <a:r>
              <a:rPr lang="en-US"/>
              <a:t>a metric </a:t>
            </a:r>
            <a:r>
              <a:rPr lang="en-US" dirty="0"/>
              <a:t>for detecting Gender bias in Contextual Word Embeddings.</a:t>
            </a:r>
            <a:br>
              <a:rPr lang="en-US" dirty="0"/>
            </a:br>
            <a:endParaRPr lang="en-US" dirty="0"/>
          </a:p>
        </p:txBody>
      </p:sp>
      <p:sp>
        <p:nvSpPr>
          <p:cNvPr id="4" name="Rectangle 3">
            <a:extLst>
              <a:ext uri="{FF2B5EF4-FFF2-40B4-BE49-F238E27FC236}">
                <a16:creationId xmlns:a16="http://schemas.microsoft.com/office/drawing/2014/main" id="{8DAE4F99-2F75-140B-8214-4B5369B0CCE9}"/>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artoon robot with a microphone&#10;&#10;Description automatically generated">
            <a:extLst>
              <a:ext uri="{FF2B5EF4-FFF2-40B4-BE49-F238E27FC236}">
                <a16:creationId xmlns:a16="http://schemas.microsoft.com/office/drawing/2014/main" id="{E66F01B5-FC60-E438-620B-9D6C058E9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2270966"/>
            <a:ext cx="2485714" cy="3523809"/>
          </a:xfrm>
          <a:prstGeom prst="rect">
            <a:avLst/>
          </a:prstGeom>
        </p:spPr>
      </p:pic>
      <p:sp>
        <p:nvSpPr>
          <p:cNvPr id="2" name="Rectangle 1">
            <a:extLst>
              <a:ext uri="{FF2B5EF4-FFF2-40B4-BE49-F238E27FC236}">
                <a16:creationId xmlns:a16="http://schemas.microsoft.com/office/drawing/2014/main" id="{8C3CABF0-B3BD-2F1E-9A71-3A9A035DC289}"/>
              </a:ext>
            </a:extLst>
          </p:cNvPr>
          <p:cNvSpPr/>
          <p:nvPr/>
        </p:nvSpPr>
        <p:spPr>
          <a:xfrm>
            <a:off x="2667000" y="648409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3551684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8CCBA-20B6-DD2B-758E-5C34FFB97A6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D025F6E-0DED-FBEB-3317-89B9C3B42179}"/>
              </a:ext>
            </a:extLst>
          </p:cNvPr>
          <p:cNvSpPr>
            <a:spLocks noGrp="1"/>
          </p:cNvSpPr>
          <p:nvPr>
            <p:ph type="title"/>
          </p:nvPr>
        </p:nvSpPr>
        <p:spPr>
          <a:xfrm>
            <a:off x="304800" y="228600"/>
            <a:ext cx="11684000" cy="868362"/>
          </a:xfrm>
        </p:spPr>
        <p:txBody>
          <a:bodyPr>
            <a:normAutofit fontScale="90000"/>
          </a:bodyPr>
          <a:lstStyle/>
          <a:p>
            <a:r>
              <a:rPr lang="en-US" dirty="0"/>
              <a:t>Existing metrics and Related works.</a:t>
            </a:r>
            <a:br>
              <a:rPr lang="en-US" dirty="0"/>
            </a:br>
            <a:endParaRPr lang="en-US" dirty="0"/>
          </a:p>
        </p:txBody>
      </p:sp>
      <p:graphicFrame>
        <p:nvGraphicFramePr>
          <p:cNvPr id="7" name="Diagram 6">
            <a:extLst>
              <a:ext uri="{FF2B5EF4-FFF2-40B4-BE49-F238E27FC236}">
                <a16:creationId xmlns:a16="http://schemas.microsoft.com/office/drawing/2014/main" id="{C6724B49-7566-3DE2-D93C-C34A03D96ED4}"/>
              </a:ext>
            </a:extLst>
          </p:cNvPr>
          <p:cNvGraphicFramePr/>
          <p:nvPr/>
        </p:nvGraphicFramePr>
        <p:xfrm>
          <a:off x="551873" y="381000"/>
          <a:ext cx="113538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BE1BA20B-4114-EFF7-CB9B-D311E210EEB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pSp>
        <p:nvGrpSpPr>
          <p:cNvPr id="8" name="Group 7">
            <a:extLst>
              <a:ext uri="{FF2B5EF4-FFF2-40B4-BE49-F238E27FC236}">
                <a16:creationId xmlns:a16="http://schemas.microsoft.com/office/drawing/2014/main" id="{FD4312F6-E7E4-599F-CB2B-1A9F9024ADB7}"/>
              </a:ext>
            </a:extLst>
          </p:cNvPr>
          <p:cNvGrpSpPr/>
          <p:nvPr/>
        </p:nvGrpSpPr>
        <p:grpSpPr>
          <a:xfrm>
            <a:off x="581891" y="4648200"/>
            <a:ext cx="10782300" cy="1593900"/>
            <a:chOff x="0" y="344340"/>
            <a:chExt cx="10782300" cy="1593900"/>
          </a:xfrm>
        </p:grpSpPr>
        <p:sp>
          <p:nvSpPr>
            <p:cNvPr id="9" name="Rectangle 8">
              <a:extLst>
                <a:ext uri="{FF2B5EF4-FFF2-40B4-BE49-F238E27FC236}">
                  <a16:creationId xmlns:a16="http://schemas.microsoft.com/office/drawing/2014/main" id="{951131CB-A924-EA64-3E1D-ACB968C99654}"/>
                </a:ext>
              </a:extLst>
            </p:cNvPr>
            <p:cNvSpPr/>
            <p:nvPr/>
          </p:nvSpPr>
          <p:spPr>
            <a:xfrm>
              <a:off x="0" y="344340"/>
              <a:ext cx="10782300" cy="1593900"/>
            </a:xfrm>
            <a:prstGeom prst="rect">
              <a:avLst/>
            </a:prstGeom>
          </p:spPr>
          <p:style>
            <a:lnRef idx="2">
              <a:schemeClr val="accent1"/>
            </a:lnRef>
            <a:fillRef idx="1">
              <a:schemeClr val="lt1"/>
            </a:fillRef>
            <a:effectRef idx="0">
              <a:schemeClr val="accent1"/>
            </a:effectRef>
            <a:fontRef idx="minor">
              <a:schemeClr val="dk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7F0283F6-6D31-D45E-EC23-8F0E719C5E57}"/>
                </a:ext>
              </a:extLst>
            </p:cNvPr>
            <p:cNvSpPr txBox="1"/>
            <p:nvPr/>
          </p:nvSpPr>
          <p:spPr>
            <a:xfrm>
              <a:off x="0" y="344340"/>
              <a:ext cx="10782300" cy="15939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6826" tIns="479044" rIns="83682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F. Valentini, G. Rosati, D. Fernandez Slezak, and E. Altszyler,2023, “The Undesirable Dependence on Frequency of Gender Bias Metrics Based on Word Embeddings,”.</a:t>
              </a:r>
            </a:p>
          </p:txBody>
        </p:sp>
      </p:grpSp>
      <p:grpSp>
        <p:nvGrpSpPr>
          <p:cNvPr id="3" name="Group 2">
            <a:extLst>
              <a:ext uri="{FF2B5EF4-FFF2-40B4-BE49-F238E27FC236}">
                <a16:creationId xmlns:a16="http://schemas.microsoft.com/office/drawing/2014/main" id="{5F0C2797-68EE-8CA6-2D0B-F67D89DF5EA5}"/>
              </a:ext>
            </a:extLst>
          </p:cNvPr>
          <p:cNvGrpSpPr/>
          <p:nvPr/>
        </p:nvGrpSpPr>
        <p:grpSpPr>
          <a:xfrm>
            <a:off x="1219200" y="4308720"/>
            <a:ext cx="7547610" cy="678960"/>
            <a:chOff x="539115" y="4860"/>
            <a:chExt cx="7547610" cy="678960"/>
          </a:xfrm>
          <a:scene3d>
            <a:camera prst="orthographicFront"/>
            <a:lightRig rig="flat" dir="t"/>
          </a:scene3d>
        </p:grpSpPr>
        <p:sp>
          <p:nvSpPr>
            <p:cNvPr id="4" name="Rectangle: Rounded Corners 3">
              <a:extLst>
                <a:ext uri="{FF2B5EF4-FFF2-40B4-BE49-F238E27FC236}">
                  <a16:creationId xmlns:a16="http://schemas.microsoft.com/office/drawing/2014/main" id="{697A5A19-8DC4-9AA9-D85F-C5CEA218E3C1}"/>
                </a:ext>
              </a:extLst>
            </p:cNvPr>
            <p:cNvSpPr/>
            <p:nvPr/>
          </p:nvSpPr>
          <p:spPr>
            <a:xfrm>
              <a:off x="539115" y="4860"/>
              <a:ext cx="7547610" cy="678960"/>
            </a:xfrm>
            <a:prstGeom prst="roundRect">
              <a:avLst/>
            </a:prstGeom>
            <a:sp3d prstMaterial="dkEdge">
              <a:bevelT w="8200" h="38100"/>
            </a:sp3d>
          </p:spPr>
          <p:style>
            <a:lnRef idx="1">
              <a:schemeClr val="accent1"/>
            </a:lnRef>
            <a:fillRef idx="2">
              <a:schemeClr val="accent1"/>
            </a:fillRef>
            <a:effectRef idx="1">
              <a:schemeClr val="accent1"/>
            </a:effectRef>
            <a:fontRef idx="minor">
              <a:schemeClr val="dk1"/>
            </a:fontRef>
          </p:style>
          <p:txBody>
            <a:bodyPr/>
            <a:lstStyle/>
            <a:p>
              <a:endParaRPr lang="en-US"/>
            </a:p>
          </p:txBody>
        </p:sp>
        <p:sp>
          <p:nvSpPr>
            <p:cNvPr id="6" name="Rectangle: Rounded Corners 4">
              <a:extLst>
                <a:ext uri="{FF2B5EF4-FFF2-40B4-BE49-F238E27FC236}">
                  <a16:creationId xmlns:a16="http://schemas.microsoft.com/office/drawing/2014/main" id="{3855B578-89E6-8AD1-B6A4-BC240E1CFE53}"/>
                </a:ext>
              </a:extLst>
            </p:cNvPr>
            <p:cNvSpPr txBox="1"/>
            <p:nvPr/>
          </p:nvSpPr>
          <p:spPr>
            <a:xfrm>
              <a:off x="572259" y="38004"/>
              <a:ext cx="7481322" cy="612672"/>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285282" tIns="0" rIns="285282" bIns="0" numCol="1" spcCol="1270" anchor="ctr" anchorCtr="0">
              <a:noAutofit/>
            </a:bodyPr>
            <a:lstStyle/>
            <a:p>
              <a:pPr marL="0" lvl="0" indent="0" algn="l" defTabSz="1022350">
                <a:lnSpc>
                  <a:spcPct val="90000"/>
                </a:lnSpc>
                <a:spcBef>
                  <a:spcPct val="0"/>
                </a:spcBef>
                <a:spcAft>
                  <a:spcPct val="35000"/>
                </a:spcAft>
                <a:buNone/>
              </a:pPr>
              <a:r>
                <a:rPr lang="en-US" sz="2300" kern="1200" dirty="0"/>
                <a:t>Pointwise Mutual Information(</a:t>
              </a:r>
              <a:r>
                <a:rPr lang="en-US" sz="2300" kern="1200" dirty="0" err="1"/>
                <a:t>BiasPMI</a:t>
              </a:r>
              <a:r>
                <a:rPr lang="en-US" sz="2300" kern="1200" dirty="0"/>
                <a:t>):</a:t>
              </a:r>
            </a:p>
          </p:txBody>
        </p:sp>
      </p:grpSp>
    </p:spTree>
    <p:extLst>
      <p:ext uri="{BB962C8B-B14F-4D97-AF65-F5344CB8AC3E}">
        <p14:creationId xmlns:p14="http://schemas.microsoft.com/office/powerpoint/2010/main" val="497764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33BC1-A13E-59F7-834F-5AB4FF2D7BEC}"/>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B864D21D-5C29-A47C-8F92-ECF7F8EF9FDA}"/>
              </a:ext>
            </a:extLst>
          </p:cNvPr>
          <p:cNvSpPr/>
          <p:nvPr/>
        </p:nvSpPr>
        <p:spPr>
          <a:xfrm>
            <a:off x="2305050" y="685800"/>
            <a:ext cx="7581900" cy="769441"/>
          </a:xfrm>
          <a:prstGeom prst="rect">
            <a:avLst/>
          </a:prstGeom>
        </p:spPr>
        <p:txBody>
          <a:bodyPr wrap="square">
            <a:spAutoFit/>
          </a:bodyPr>
          <a:lstStyle/>
          <a:p>
            <a:r>
              <a:rPr lang="en-US" sz="4400" u="sng" dirty="0"/>
              <a:t>Limitations of existing metrics</a:t>
            </a:r>
            <a:r>
              <a:rPr lang="en-US" sz="3200" b="1" u="sng" dirty="0"/>
              <a:t>.</a:t>
            </a:r>
            <a:endParaRPr lang="en-US" sz="4400" dirty="0"/>
          </a:p>
        </p:txBody>
      </p:sp>
      <p:sp>
        <p:nvSpPr>
          <p:cNvPr id="3" name="Content Placeholder 2">
            <a:extLst>
              <a:ext uri="{FF2B5EF4-FFF2-40B4-BE49-F238E27FC236}">
                <a16:creationId xmlns:a16="http://schemas.microsoft.com/office/drawing/2014/main" id="{81029B3B-C3C6-F747-E9E9-594825D72B2C}"/>
              </a:ext>
            </a:extLst>
          </p:cNvPr>
          <p:cNvSpPr>
            <a:spLocks noGrp="1"/>
          </p:cNvSpPr>
          <p:nvPr>
            <p:ph idx="1"/>
          </p:nvPr>
        </p:nvSpPr>
        <p:spPr>
          <a:xfrm>
            <a:off x="198617" y="1798636"/>
            <a:ext cx="11684000" cy="1630364"/>
          </a:xfrm>
        </p:spPr>
        <p:txBody>
          <a:bodyPr>
            <a:normAutofit fontScale="77500" lnSpcReduction="20000"/>
          </a:bodyPr>
          <a:lstStyle/>
          <a:p>
            <a:pPr algn="just"/>
            <a:r>
              <a:rPr lang="en-US" dirty="0"/>
              <a:t>Most existing metrics for detecting bias in word embeddings focus on Cosine Similarity and word frequency. These approaches often conflate algorithmic bias with data bias and fail to fully capture the context in which words appear, especially in tasks requiring nuanced contextual understanding, such as coreference resolution.</a:t>
            </a:r>
          </a:p>
        </p:txBody>
      </p:sp>
      <p:pic>
        <p:nvPicPr>
          <p:cNvPr id="6" name="Picture 5" descr="A cartoon of a robot holding a sign&#10;&#10;Description automatically generated">
            <a:extLst>
              <a:ext uri="{FF2B5EF4-FFF2-40B4-BE49-F238E27FC236}">
                <a16:creationId xmlns:a16="http://schemas.microsoft.com/office/drawing/2014/main" id="{16924A24-EAC4-4C21-F3C2-BA2A16C36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700" y="3353739"/>
            <a:ext cx="3276600" cy="3276600"/>
          </a:xfrm>
          <a:prstGeom prst="rect">
            <a:avLst/>
          </a:prstGeom>
        </p:spPr>
      </p:pic>
      <p:sp>
        <p:nvSpPr>
          <p:cNvPr id="2" name="Rectangle 1">
            <a:extLst>
              <a:ext uri="{FF2B5EF4-FFF2-40B4-BE49-F238E27FC236}">
                <a16:creationId xmlns:a16="http://schemas.microsoft.com/office/drawing/2014/main" id="{748A7124-69D9-183D-C148-234985EEF3F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Tree>
    <p:extLst>
      <p:ext uri="{BB962C8B-B14F-4D97-AF65-F5344CB8AC3E}">
        <p14:creationId xmlns:p14="http://schemas.microsoft.com/office/powerpoint/2010/main" val="3253691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B989B-43FB-BACC-56F8-2FC7BE45B26E}"/>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7E45070-F865-5B8C-1C2F-5D7FFABBC068}"/>
              </a:ext>
            </a:extLst>
          </p:cNvPr>
          <p:cNvSpPr/>
          <p:nvPr/>
        </p:nvSpPr>
        <p:spPr>
          <a:xfrm>
            <a:off x="1524000" y="685800"/>
            <a:ext cx="9906000" cy="1077218"/>
          </a:xfrm>
          <a:prstGeom prst="rect">
            <a:avLst/>
          </a:prstGeom>
        </p:spPr>
        <p:txBody>
          <a:bodyPr wrap="square">
            <a:spAutoFit/>
          </a:bodyPr>
          <a:lstStyle/>
          <a:p>
            <a:r>
              <a:rPr lang="en-US" sz="3200" b="1" dirty="0"/>
              <a:t>Factors Considered when Creating the Metric.</a:t>
            </a:r>
          </a:p>
          <a:p>
            <a:endParaRPr lang="en-US" sz="3200" dirty="0"/>
          </a:p>
        </p:txBody>
      </p:sp>
      <p:sp>
        <p:nvSpPr>
          <p:cNvPr id="4" name="Content Placeholder 3">
            <a:extLst>
              <a:ext uri="{FF2B5EF4-FFF2-40B4-BE49-F238E27FC236}">
                <a16:creationId xmlns:a16="http://schemas.microsoft.com/office/drawing/2014/main" id="{7F4BDEEF-969F-EC06-A026-A9F3A7EBFAFA}"/>
              </a:ext>
            </a:extLst>
          </p:cNvPr>
          <p:cNvSpPr>
            <a:spLocks noGrp="1"/>
          </p:cNvSpPr>
          <p:nvPr>
            <p:ph idx="1"/>
          </p:nvPr>
        </p:nvSpPr>
        <p:spPr>
          <a:xfrm>
            <a:off x="685800" y="1676400"/>
            <a:ext cx="10464800" cy="4780946"/>
          </a:xfrm>
        </p:spPr>
        <p:txBody>
          <a:bodyPr>
            <a:normAutofit lnSpcReduction="10000"/>
          </a:bodyPr>
          <a:lstStyle/>
          <a:p>
            <a:r>
              <a:rPr lang="en-US" dirty="0"/>
              <a:t>Cosine Similarity</a:t>
            </a:r>
            <a:br>
              <a:rPr lang="en-US" dirty="0"/>
            </a:br>
            <a:r>
              <a:rPr lang="en-US" dirty="0"/>
              <a:t>        </a:t>
            </a:r>
            <a:endParaRPr lang="en-US" b="0" i="1" dirty="0">
              <a:latin typeface="Cambria Math" panose="02040503050406030204" pitchFamily="18" charset="0"/>
            </a:endParaRPr>
          </a:p>
          <a:p>
            <a:pPr marL="0" indent="0">
              <a:buNone/>
            </a:pPr>
            <a:endParaRPr lang="en-US" dirty="0"/>
          </a:p>
          <a:p>
            <a:r>
              <a:rPr lang="en-US" dirty="0"/>
              <a:t>Pointwise Mutual Information(PMI)</a:t>
            </a:r>
          </a:p>
          <a:p>
            <a:endParaRPr lang="en-US" dirty="0"/>
          </a:p>
          <a:p>
            <a:endParaRPr lang="en-US" dirty="0"/>
          </a:p>
          <a:p>
            <a:pPr algn="l">
              <a:lnSpc>
                <a:spcPts val="2700"/>
              </a:lnSpc>
              <a:buNone/>
            </a:pPr>
            <a:r>
              <a:rPr lang="en-US" dirty="0"/>
              <a:t>Contextual Embeddings(</a:t>
            </a:r>
            <a:r>
              <a:rPr lang="en-US" b="0" i="0" dirty="0">
                <a:solidFill>
                  <a:srgbClr val="1F1F1F"/>
                </a:solidFill>
                <a:effectLst/>
                <a:latin typeface="Google Sans"/>
              </a:rPr>
              <a:t>Euclidean distance)</a:t>
            </a:r>
          </a:p>
          <a:p>
            <a:pPr>
              <a:buNone/>
            </a:pPr>
            <a:br>
              <a:rPr lang="en-US" b="0" i="0" u="none" strike="noStrike" dirty="0">
                <a:solidFill>
                  <a:srgbClr val="1F1F1F"/>
                </a:solidFill>
                <a:effectLst/>
                <a:latin typeface="Arial" panose="020B0604020202020204" pitchFamily="34" charset="0"/>
              </a:rPr>
            </a:br>
            <a:endParaRPr lang="en-US" dirty="0"/>
          </a:p>
          <a:p>
            <a:endParaRPr lang="en-US" dirty="0"/>
          </a:p>
        </p:txBody>
      </p:sp>
      <p:pic>
        <p:nvPicPr>
          <p:cNvPr id="7" name="Picture 6" descr="A black text on a white background&#10;&#10;Description automatically generated">
            <a:extLst>
              <a:ext uri="{FF2B5EF4-FFF2-40B4-BE49-F238E27FC236}">
                <a16:creationId xmlns:a16="http://schemas.microsoft.com/office/drawing/2014/main" id="{9271B330-3B84-E3B3-0E9E-37A4E579F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727" y="2162386"/>
            <a:ext cx="4648200" cy="1140037"/>
          </a:xfrm>
          <a:prstGeom prst="rect">
            <a:avLst/>
          </a:prstGeom>
        </p:spPr>
      </p:pic>
      <p:pic>
        <p:nvPicPr>
          <p:cNvPr id="9" name="Picture 8">
            <a:extLst>
              <a:ext uri="{FF2B5EF4-FFF2-40B4-BE49-F238E27FC236}">
                <a16:creationId xmlns:a16="http://schemas.microsoft.com/office/drawing/2014/main" id="{52C0C48F-5416-F5E5-AF48-CF09DC21D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797723"/>
            <a:ext cx="7315200" cy="850477"/>
          </a:xfrm>
          <a:prstGeom prst="rect">
            <a:avLst/>
          </a:prstGeom>
        </p:spPr>
      </p:pic>
      <p:sp>
        <p:nvSpPr>
          <p:cNvPr id="10" name="Rectangle 9">
            <a:extLst>
              <a:ext uri="{FF2B5EF4-FFF2-40B4-BE49-F238E27FC236}">
                <a16:creationId xmlns:a16="http://schemas.microsoft.com/office/drawing/2014/main" id="{B50DD142-EF08-D343-4D4C-9915F05961F9}"/>
              </a:ext>
            </a:extLst>
          </p:cNvPr>
          <p:cNvSpPr/>
          <p:nvPr/>
        </p:nvSpPr>
        <p:spPr>
          <a:xfrm>
            <a:off x="2819400" y="645734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a:extLst>
              <a:ext uri="{FF2B5EF4-FFF2-40B4-BE49-F238E27FC236}">
                <a16:creationId xmlns:a16="http://schemas.microsoft.com/office/drawing/2014/main" id="{DC83244A-2357-4C02-68E8-CF159AF44526}"/>
              </a:ext>
            </a:extLst>
          </p:cNvPr>
          <p:cNvPicPr>
            <a:picLocks noChangeAspect="1"/>
          </p:cNvPicPr>
          <p:nvPr/>
        </p:nvPicPr>
        <p:blipFill>
          <a:blip r:embed="rId4"/>
          <a:stretch>
            <a:fillRect/>
          </a:stretch>
        </p:blipFill>
        <p:spPr>
          <a:xfrm>
            <a:off x="2895600" y="5442985"/>
            <a:ext cx="5724525" cy="1014361"/>
          </a:xfrm>
          <a:prstGeom prst="rect">
            <a:avLst/>
          </a:prstGeom>
        </p:spPr>
      </p:pic>
    </p:spTree>
    <p:extLst>
      <p:ext uri="{BB962C8B-B14F-4D97-AF65-F5344CB8AC3E}">
        <p14:creationId xmlns:p14="http://schemas.microsoft.com/office/powerpoint/2010/main" val="1908134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F8AB7-76F4-CD82-AB77-0E02F6E6820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8529DA7-2321-0FC8-F077-987115B5048B}"/>
              </a:ext>
            </a:extLst>
          </p:cNvPr>
          <p:cNvSpPr/>
          <p:nvPr/>
        </p:nvSpPr>
        <p:spPr>
          <a:xfrm>
            <a:off x="2819400" y="645734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a:t>
            </a:r>
            <a:r>
              <a:rPr lang="en-US" b="1" dirty="0">
                <a:solidFill>
                  <a:schemeClr val="tx1"/>
                </a:solidFill>
              </a:rPr>
              <a:t>M.I.K Dhanawardhana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8" name="Rectangle 7">
            <a:extLst>
              <a:ext uri="{FF2B5EF4-FFF2-40B4-BE49-F238E27FC236}">
                <a16:creationId xmlns:a16="http://schemas.microsoft.com/office/drawing/2014/main" id="{6036BD02-B3BB-A73A-04B1-25D299B6100F}"/>
              </a:ext>
            </a:extLst>
          </p:cNvPr>
          <p:cNvSpPr/>
          <p:nvPr/>
        </p:nvSpPr>
        <p:spPr>
          <a:xfrm>
            <a:off x="2209800" y="1219200"/>
            <a:ext cx="1600200" cy="922891"/>
          </a:xfrm>
          <a:prstGeom prst="rect">
            <a:avLst/>
          </a:prstGeom>
          <a:solidFill>
            <a:schemeClr val="bg2">
              <a:lumMod val="90000"/>
            </a:schemeClr>
          </a:solidFill>
        </p:spPr>
        <p:txBody>
          <a:bodyPr rtlCol="0" anchor="ctr"/>
          <a:lstStyle/>
          <a:p>
            <a:pPr algn="ctr"/>
            <a:r>
              <a:rPr lang="en-US" sz="1600" dirty="0"/>
              <a:t>Dataset Preprocessing</a:t>
            </a:r>
          </a:p>
        </p:txBody>
      </p:sp>
      <p:sp>
        <p:nvSpPr>
          <p:cNvPr id="11" name="Rectangle 10">
            <a:extLst>
              <a:ext uri="{FF2B5EF4-FFF2-40B4-BE49-F238E27FC236}">
                <a16:creationId xmlns:a16="http://schemas.microsoft.com/office/drawing/2014/main" id="{B115B1EF-830C-3564-4414-B42CE0729F41}"/>
              </a:ext>
            </a:extLst>
          </p:cNvPr>
          <p:cNvSpPr/>
          <p:nvPr/>
        </p:nvSpPr>
        <p:spPr>
          <a:xfrm>
            <a:off x="4939722" y="1219200"/>
            <a:ext cx="1459409" cy="922891"/>
          </a:xfrm>
          <a:prstGeom prst="rect">
            <a:avLst/>
          </a:prstGeom>
          <a:solidFill>
            <a:schemeClr val="bg2">
              <a:lumMod val="90000"/>
            </a:schemeClr>
          </a:solidFill>
        </p:spPr>
        <p:txBody>
          <a:bodyPr rtlCol="0" anchor="ctr"/>
          <a:lstStyle/>
          <a:p>
            <a:pPr algn="ctr"/>
            <a:r>
              <a:rPr lang="en-US" sz="1600" dirty="0"/>
              <a:t>Extract the feature values</a:t>
            </a:r>
          </a:p>
        </p:txBody>
      </p:sp>
      <p:sp>
        <p:nvSpPr>
          <p:cNvPr id="21" name="Rectangle 20">
            <a:extLst>
              <a:ext uri="{FF2B5EF4-FFF2-40B4-BE49-F238E27FC236}">
                <a16:creationId xmlns:a16="http://schemas.microsoft.com/office/drawing/2014/main" id="{693E10E2-56F2-24CC-E254-19AE26983F00}"/>
              </a:ext>
            </a:extLst>
          </p:cNvPr>
          <p:cNvSpPr/>
          <p:nvPr/>
        </p:nvSpPr>
        <p:spPr>
          <a:xfrm>
            <a:off x="7593443" y="1161868"/>
            <a:ext cx="1524000" cy="943278"/>
          </a:xfrm>
          <a:prstGeom prst="rect">
            <a:avLst/>
          </a:prstGeom>
          <a:solidFill>
            <a:schemeClr val="bg2">
              <a:lumMod val="90000"/>
            </a:schemeClr>
          </a:solidFill>
        </p:spPr>
        <p:txBody>
          <a:bodyPr rtlCol="0" anchor="ctr"/>
          <a:lstStyle/>
          <a:p>
            <a:r>
              <a:rPr lang="en-US" sz="1600" dirty="0"/>
              <a:t>Gender Bias Metric with weighting</a:t>
            </a:r>
          </a:p>
          <a:p>
            <a:pPr lvl="0" rtl="0"/>
            <a:r>
              <a:rPr lang="en-US" sz="1600" dirty="0"/>
              <a:t> </a:t>
            </a:r>
          </a:p>
        </p:txBody>
      </p:sp>
      <p:sp>
        <p:nvSpPr>
          <p:cNvPr id="23" name="Rectangle 22">
            <a:extLst>
              <a:ext uri="{FF2B5EF4-FFF2-40B4-BE49-F238E27FC236}">
                <a16:creationId xmlns:a16="http://schemas.microsoft.com/office/drawing/2014/main" id="{80754AE2-8C46-C09C-B260-81CEB442C58F}"/>
              </a:ext>
            </a:extLst>
          </p:cNvPr>
          <p:cNvSpPr/>
          <p:nvPr/>
        </p:nvSpPr>
        <p:spPr>
          <a:xfrm>
            <a:off x="7669643" y="3070593"/>
            <a:ext cx="1459408" cy="1038520"/>
          </a:xfrm>
          <a:prstGeom prst="rect">
            <a:avLst/>
          </a:prstGeom>
          <a:solidFill>
            <a:schemeClr val="bg2">
              <a:lumMod val="90000"/>
            </a:schemeClr>
          </a:solidFill>
        </p:spPr>
        <p:txBody>
          <a:bodyPr rtlCol="0" anchor="ctr"/>
          <a:lstStyle/>
          <a:p>
            <a:pPr lvl="0" rtl="0"/>
            <a:r>
              <a:rPr lang="en-US" sz="1600" dirty="0"/>
              <a:t>Finalize The weighting approach</a:t>
            </a:r>
          </a:p>
        </p:txBody>
      </p:sp>
      <p:sp>
        <p:nvSpPr>
          <p:cNvPr id="27" name="Rectangle 26">
            <a:extLst>
              <a:ext uri="{FF2B5EF4-FFF2-40B4-BE49-F238E27FC236}">
                <a16:creationId xmlns:a16="http://schemas.microsoft.com/office/drawing/2014/main" id="{2D0A617A-59A7-B47D-48E7-150D8247E84D}"/>
              </a:ext>
            </a:extLst>
          </p:cNvPr>
          <p:cNvSpPr/>
          <p:nvPr/>
        </p:nvSpPr>
        <p:spPr>
          <a:xfrm>
            <a:off x="4939722" y="3065974"/>
            <a:ext cx="1459409" cy="1047756"/>
          </a:xfrm>
          <a:prstGeom prst="rect">
            <a:avLst/>
          </a:prstGeom>
          <a:solidFill>
            <a:schemeClr val="bg2">
              <a:lumMod val="90000"/>
            </a:schemeClr>
          </a:solidFill>
        </p:spPr>
        <p:txBody>
          <a:bodyPr rtlCol="0" anchor="ctr"/>
          <a:lstStyle/>
          <a:p>
            <a:pPr lvl="0" rtl="0"/>
            <a:r>
              <a:rPr lang="en-US" sz="1600" dirty="0"/>
              <a:t>Calculation Gender Bias Score(CABM)</a:t>
            </a:r>
          </a:p>
        </p:txBody>
      </p:sp>
      <p:sp>
        <p:nvSpPr>
          <p:cNvPr id="28" name="Rectangle 27">
            <a:extLst>
              <a:ext uri="{FF2B5EF4-FFF2-40B4-BE49-F238E27FC236}">
                <a16:creationId xmlns:a16="http://schemas.microsoft.com/office/drawing/2014/main" id="{EE962C7C-6493-CC90-C4EA-CBF3BAE293D3}"/>
              </a:ext>
            </a:extLst>
          </p:cNvPr>
          <p:cNvSpPr/>
          <p:nvPr/>
        </p:nvSpPr>
        <p:spPr>
          <a:xfrm>
            <a:off x="2209800" y="3065974"/>
            <a:ext cx="1600200" cy="1038520"/>
          </a:xfrm>
          <a:prstGeom prst="rect">
            <a:avLst/>
          </a:prstGeom>
          <a:solidFill>
            <a:schemeClr val="bg2">
              <a:lumMod val="90000"/>
            </a:schemeClr>
          </a:solidFill>
        </p:spPr>
        <p:txBody>
          <a:bodyPr rtlCol="0" anchor="ctr"/>
          <a:lstStyle/>
          <a:p>
            <a:pPr lvl="0" rtl="0"/>
            <a:r>
              <a:rPr lang="en-US" sz="1600" dirty="0"/>
              <a:t>Testin and Evaluation</a:t>
            </a:r>
          </a:p>
        </p:txBody>
      </p:sp>
      <p:sp>
        <p:nvSpPr>
          <p:cNvPr id="32" name="Arrow: Right 31">
            <a:extLst>
              <a:ext uri="{FF2B5EF4-FFF2-40B4-BE49-F238E27FC236}">
                <a16:creationId xmlns:a16="http://schemas.microsoft.com/office/drawing/2014/main" id="{120EED24-80C2-45DD-B29A-E946976F9075}"/>
              </a:ext>
            </a:extLst>
          </p:cNvPr>
          <p:cNvSpPr/>
          <p:nvPr/>
        </p:nvSpPr>
        <p:spPr>
          <a:xfrm>
            <a:off x="3870036" y="1642531"/>
            <a:ext cx="1009650" cy="45719"/>
          </a:xfrm>
          <a:prstGeom prst="rightArrow">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solidFill>
                <a:schemeClr val="tx2">
                  <a:lumMod val="50000"/>
                </a:schemeClr>
              </a:solidFill>
            </a:endParaRPr>
          </a:p>
        </p:txBody>
      </p:sp>
      <p:sp>
        <p:nvSpPr>
          <p:cNvPr id="33" name="Arrow: Right 32">
            <a:extLst>
              <a:ext uri="{FF2B5EF4-FFF2-40B4-BE49-F238E27FC236}">
                <a16:creationId xmlns:a16="http://schemas.microsoft.com/office/drawing/2014/main" id="{FDD89C31-249D-B6CC-4D5B-5092DF67DEB7}"/>
              </a:ext>
            </a:extLst>
          </p:cNvPr>
          <p:cNvSpPr/>
          <p:nvPr/>
        </p:nvSpPr>
        <p:spPr>
          <a:xfrm>
            <a:off x="6558136" y="1637718"/>
            <a:ext cx="876302"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p>
        </p:txBody>
      </p:sp>
      <p:sp>
        <p:nvSpPr>
          <p:cNvPr id="40" name="Arrow: Right 39">
            <a:extLst>
              <a:ext uri="{FF2B5EF4-FFF2-40B4-BE49-F238E27FC236}">
                <a16:creationId xmlns:a16="http://schemas.microsoft.com/office/drawing/2014/main" id="{D15A012C-5BC8-1187-080E-64A8CB825513}"/>
              </a:ext>
            </a:extLst>
          </p:cNvPr>
          <p:cNvSpPr/>
          <p:nvPr/>
        </p:nvSpPr>
        <p:spPr>
          <a:xfrm>
            <a:off x="1066800" y="4038600"/>
            <a:ext cx="600074" cy="649848"/>
          </a:xfrm>
          <a:prstGeom prst="rightArrow">
            <a:avLst/>
          </a:prstGeom>
        </p:spPr>
        <p:txBody>
          <a:bodyPr rtlCol="0" anchor="ctr"/>
          <a:lstStyle/>
          <a:p>
            <a:pPr algn="ctr">
              <a:buChar char="•"/>
            </a:pPr>
            <a:endParaRPr lang="en-US" sz="3200" dirty="0"/>
          </a:p>
        </p:txBody>
      </p:sp>
      <p:sp>
        <p:nvSpPr>
          <p:cNvPr id="46" name="Arrow: Down 45">
            <a:extLst>
              <a:ext uri="{FF2B5EF4-FFF2-40B4-BE49-F238E27FC236}">
                <a16:creationId xmlns:a16="http://schemas.microsoft.com/office/drawing/2014/main" id="{579A6A77-5FDC-91E5-FA20-A515D30D78CB}"/>
              </a:ext>
            </a:extLst>
          </p:cNvPr>
          <p:cNvSpPr/>
          <p:nvPr/>
        </p:nvSpPr>
        <p:spPr>
          <a:xfrm flipH="1">
            <a:off x="8382001" y="2142091"/>
            <a:ext cx="65247" cy="7535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p>
        </p:txBody>
      </p:sp>
      <p:sp>
        <p:nvSpPr>
          <p:cNvPr id="3" name="TextBox 2">
            <a:extLst>
              <a:ext uri="{FF2B5EF4-FFF2-40B4-BE49-F238E27FC236}">
                <a16:creationId xmlns:a16="http://schemas.microsoft.com/office/drawing/2014/main" id="{E0F465EF-46E9-DA00-A754-207BAE341FA7}"/>
              </a:ext>
            </a:extLst>
          </p:cNvPr>
          <p:cNvSpPr txBox="1"/>
          <p:nvPr/>
        </p:nvSpPr>
        <p:spPr>
          <a:xfrm>
            <a:off x="3985922" y="142218"/>
            <a:ext cx="6097554" cy="646331"/>
          </a:xfrm>
          <a:prstGeom prst="rect">
            <a:avLst/>
          </a:prstGeom>
          <a:noFill/>
        </p:spPr>
        <p:txBody>
          <a:bodyPr wrap="square">
            <a:spAutoFit/>
          </a:bodyPr>
          <a:lstStyle/>
          <a:p>
            <a:r>
              <a:rPr lang="en-US" sz="3600" b="1" u="sng" dirty="0"/>
              <a:t>Building The Metrics.</a:t>
            </a:r>
            <a:endParaRPr lang="en-US" sz="3600" b="1" dirty="0"/>
          </a:p>
        </p:txBody>
      </p:sp>
      <p:sp>
        <p:nvSpPr>
          <p:cNvPr id="2" name="Arrow: Left 1">
            <a:extLst>
              <a:ext uri="{FF2B5EF4-FFF2-40B4-BE49-F238E27FC236}">
                <a16:creationId xmlns:a16="http://schemas.microsoft.com/office/drawing/2014/main" id="{0B0F3D3F-AB97-383F-4A65-FE31B0AC0FF5}"/>
              </a:ext>
            </a:extLst>
          </p:cNvPr>
          <p:cNvSpPr/>
          <p:nvPr/>
        </p:nvSpPr>
        <p:spPr>
          <a:xfrm>
            <a:off x="6558136" y="3505200"/>
            <a:ext cx="1035307"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p>
        </p:txBody>
      </p:sp>
      <p:sp>
        <p:nvSpPr>
          <p:cNvPr id="4" name="Arrow: Left 3">
            <a:extLst>
              <a:ext uri="{FF2B5EF4-FFF2-40B4-BE49-F238E27FC236}">
                <a16:creationId xmlns:a16="http://schemas.microsoft.com/office/drawing/2014/main" id="{C8DA1688-5273-BB9B-3B9D-C950EECE4277}"/>
              </a:ext>
            </a:extLst>
          </p:cNvPr>
          <p:cNvSpPr/>
          <p:nvPr/>
        </p:nvSpPr>
        <p:spPr>
          <a:xfrm>
            <a:off x="3857207" y="3505663"/>
            <a:ext cx="1035307"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p>
        </p:txBody>
      </p:sp>
      <p:sp>
        <p:nvSpPr>
          <p:cNvPr id="5" name="Rectangle 4">
            <a:extLst>
              <a:ext uri="{FF2B5EF4-FFF2-40B4-BE49-F238E27FC236}">
                <a16:creationId xmlns:a16="http://schemas.microsoft.com/office/drawing/2014/main" id="{DE5177F9-E0B7-36D9-227D-87C3EF06A73E}"/>
              </a:ext>
            </a:extLst>
          </p:cNvPr>
          <p:cNvSpPr/>
          <p:nvPr/>
        </p:nvSpPr>
        <p:spPr>
          <a:xfrm>
            <a:off x="2195945" y="4879262"/>
            <a:ext cx="1600200" cy="1043138"/>
          </a:xfrm>
          <a:prstGeom prst="rect">
            <a:avLst/>
          </a:prstGeom>
          <a:solidFill>
            <a:schemeClr val="bg2">
              <a:lumMod val="90000"/>
            </a:schemeClr>
          </a:solidFill>
        </p:spPr>
        <p:txBody>
          <a:bodyPr rtlCol="0" anchor="ctr"/>
          <a:lstStyle/>
          <a:p>
            <a:pPr lvl="0" rtl="0"/>
            <a:r>
              <a:rPr lang="en-US" sz="1600" dirty="0"/>
              <a:t>Documenting The Findings</a:t>
            </a:r>
          </a:p>
        </p:txBody>
      </p:sp>
      <p:sp>
        <p:nvSpPr>
          <p:cNvPr id="6" name="Rectangle 5">
            <a:extLst>
              <a:ext uri="{FF2B5EF4-FFF2-40B4-BE49-F238E27FC236}">
                <a16:creationId xmlns:a16="http://schemas.microsoft.com/office/drawing/2014/main" id="{C242BC06-2200-D9AE-EFE7-9FDEB004CC75}"/>
              </a:ext>
            </a:extLst>
          </p:cNvPr>
          <p:cNvSpPr/>
          <p:nvPr/>
        </p:nvSpPr>
        <p:spPr>
          <a:xfrm>
            <a:off x="5036704" y="4879262"/>
            <a:ext cx="1362427" cy="1043138"/>
          </a:xfrm>
          <a:prstGeom prst="rect">
            <a:avLst/>
          </a:prstGeom>
          <a:solidFill>
            <a:schemeClr val="bg2">
              <a:lumMod val="90000"/>
            </a:schemeClr>
          </a:solidFill>
        </p:spPr>
        <p:txBody>
          <a:bodyPr rtlCol="0" anchor="ctr"/>
          <a:lstStyle/>
          <a:p>
            <a:pPr lvl="0" rtl="0"/>
            <a:r>
              <a:rPr lang="en-US" sz="1600" dirty="0"/>
              <a:t>Deploy in </a:t>
            </a:r>
            <a:r>
              <a:rPr lang="en-US" sz="1600" dirty="0" err="1"/>
              <a:t>ResAI</a:t>
            </a:r>
            <a:r>
              <a:rPr lang="en-US" sz="1600" dirty="0"/>
              <a:t> toolkit</a:t>
            </a:r>
          </a:p>
        </p:txBody>
      </p:sp>
      <p:sp>
        <p:nvSpPr>
          <p:cNvPr id="7" name="Arrow: Right 6">
            <a:extLst>
              <a:ext uri="{FF2B5EF4-FFF2-40B4-BE49-F238E27FC236}">
                <a16:creationId xmlns:a16="http://schemas.microsoft.com/office/drawing/2014/main" id="{CCEBC15D-3188-73F5-5DDB-4D5243C1943F}"/>
              </a:ext>
            </a:extLst>
          </p:cNvPr>
          <p:cNvSpPr/>
          <p:nvPr/>
        </p:nvSpPr>
        <p:spPr>
          <a:xfrm>
            <a:off x="3918527" y="5214651"/>
            <a:ext cx="1009650" cy="45719"/>
          </a:xfrm>
          <a:prstGeom prst="rightArrow">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solidFill>
                <a:schemeClr val="tx2">
                  <a:lumMod val="50000"/>
                </a:schemeClr>
              </a:solidFill>
            </a:endParaRPr>
          </a:p>
        </p:txBody>
      </p:sp>
      <p:sp>
        <p:nvSpPr>
          <p:cNvPr id="9" name="Arrow: Down 8">
            <a:extLst>
              <a:ext uri="{FF2B5EF4-FFF2-40B4-BE49-F238E27FC236}">
                <a16:creationId xmlns:a16="http://schemas.microsoft.com/office/drawing/2014/main" id="{59491D18-C64F-39E6-BE6E-B17D6EFED4F9}"/>
              </a:ext>
            </a:extLst>
          </p:cNvPr>
          <p:cNvSpPr/>
          <p:nvPr/>
        </p:nvSpPr>
        <p:spPr>
          <a:xfrm flipH="1">
            <a:off x="2893578" y="4095735"/>
            <a:ext cx="65247" cy="7535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har char="•"/>
            </a:pPr>
            <a:endParaRPr lang="en-US" sz="3200" dirty="0"/>
          </a:p>
        </p:txBody>
      </p:sp>
    </p:spTree>
    <p:extLst>
      <p:ext uri="{BB962C8B-B14F-4D97-AF65-F5344CB8AC3E}">
        <p14:creationId xmlns:p14="http://schemas.microsoft.com/office/powerpoint/2010/main" val="4001490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F0395-D280-E939-42DA-749B37BAEA1D}"/>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07C3DC3-788F-1776-CE58-29814BC50952}"/>
              </a:ext>
            </a:extLst>
          </p:cNvPr>
          <p:cNvSpPr/>
          <p:nvPr/>
        </p:nvSpPr>
        <p:spPr>
          <a:xfrm>
            <a:off x="3276600" y="195998"/>
            <a:ext cx="5638800" cy="769441"/>
          </a:xfrm>
          <a:prstGeom prst="rect">
            <a:avLst/>
          </a:prstGeom>
        </p:spPr>
        <p:txBody>
          <a:bodyPr wrap="square">
            <a:spAutoFit/>
          </a:bodyPr>
          <a:lstStyle/>
          <a:p>
            <a:r>
              <a:rPr lang="en-US" sz="4400" u="sng" dirty="0"/>
              <a:t>Feature Extraction.</a:t>
            </a:r>
          </a:p>
        </p:txBody>
      </p:sp>
      <p:sp>
        <p:nvSpPr>
          <p:cNvPr id="52" name="Rectangle 51">
            <a:extLst>
              <a:ext uri="{FF2B5EF4-FFF2-40B4-BE49-F238E27FC236}">
                <a16:creationId xmlns:a16="http://schemas.microsoft.com/office/drawing/2014/main" id="{074497CC-BC22-AD5E-898A-2D674085B8C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1" name="TextBox 10">
            <a:extLst>
              <a:ext uri="{FF2B5EF4-FFF2-40B4-BE49-F238E27FC236}">
                <a16:creationId xmlns:a16="http://schemas.microsoft.com/office/drawing/2014/main" id="{92BAB6A7-9AF0-D5F9-3026-DB43B8B5BFD5}"/>
              </a:ext>
            </a:extLst>
          </p:cNvPr>
          <p:cNvSpPr txBox="1"/>
          <p:nvPr/>
        </p:nvSpPr>
        <p:spPr>
          <a:xfrm>
            <a:off x="381000" y="1605045"/>
            <a:ext cx="4876800" cy="646331"/>
          </a:xfrm>
          <a:prstGeom prst="rect">
            <a:avLst/>
          </a:prstGeom>
          <a:noFill/>
        </p:spPr>
        <p:txBody>
          <a:bodyPr wrap="square" rtlCol="0">
            <a:spAutoFit/>
          </a:bodyPr>
          <a:lstStyle/>
          <a:p>
            <a:r>
              <a:rPr lang="en-US" dirty="0"/>
              <a:t>Pointwise Mutual Information(PMI)</a:t>
            </a:r>
          </a:p>
          <a:p>
            <a:endParaRPr lang="en-US" dirty="0"/>
          </a:p>
        </p:txBody>
      </p:sp>
      <p:pic>
        <p:nvPicPr>
          <p:cNvPr id="14" name="Picture 13">
            <a:extLst>
              <a:ext uri="{FF2B5EF4-FFF2-40B4-BE49-F238E27FC236}">
                <a16:creationId xmlns:a16="http://schemas.microsoft.com/office/drawing/2014/main" id="{5F03DB39-BC26-262D-01F7-1434A1C261C2}"/>
              </a:ext>
            </a:extLst>
          </p:cNvPr>
          <p:cNvPicPr>
            <a:picLocks noChangeAspect="1"/>
          </p:cNvPicPr>
          <p:nvPr/>
        </p:nvPicPr>
        <p:blipFill>
          <a:blip r:embed="rId2"/>
          <a:stretch>
            <a:fillRect/>
          </a:stretch>
        </p:blipFill>
        <p:spPr>
          <a:xfrm>
            <a:off x="6040617" y="4038600"/>
            <a:ext cx="5810250" cy="2200275"/>
          </a:xfrm>
          <a:prstGeom prst="rect">
            <a:avLst/>
          </a:prstGeom>
        </p:spPr>
      </p:pic>
      <p:pic>
        <p:nvPicPr>
          <p:cNvPr id="15" name="Picture 14">
            <a:extLst>
              <a:ext uri="{FF2B5EF4-FFF2-40B4-BE49-F238E27FC236}">
                <a16:creationId xmlns:a16="http://schemas.microsoft.com/office/drawing/2014/main" id="{1216BA03-4674-92A0-543F-982DA822F2F4}"/>
              </a:ext>
            </a:extLst>
          </p:cNvPr>
          <p:cNvPicPr>
            <a:picLocks noChangeAspect="1"/>
          </p:cNvPicPr>
          <p:nvPr/>
        </p:nvPicPr>
        <p:blipFill>
          <a:blip r:embed="rId3"/>
          <a:stretch>
            <a:fillRect/>
          </a:stretch>
        </p:blipFill>
        <p:spPr>
          <a:xfrm>
            <a:off x="369455" y="2041700"/>
            <a:ext cx="7259824" cy="3430330"/>
          </a:xfrm>
          <a:prstGeom prst="rect">
            <a:avLst/>
          </a:prstGeom>
        </p:spPr>
      </p:pic>
    </p:spTree>
    <p:extLst>
      <p:ext uri="{BB962C8B-B14F-4D97-AF65-F5344CB8AC3E}">
        <p14:creationId xmlns:p14="http://schemas.microsoft.com/office/powerpoint/2010/main" val="439109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888D6-81AC-9535-A631-4B02F4844BF1}"/>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1148BB5A-1D8C-288D-A40C-01B7D30A91BA}"/>
              </a:ext>
            </a:extLst>
          </p:cNvPr>
          <p:cNvSpPr/>
          <p:nvPr/>
        </p:nvSpPr>
        <p:spPr>
          <a:xfrm>
            <a:off x="3433161" y="216445"/>
            <a:ext cx="5334000" cy="769441"/>
          </a:xfrm>
          <a:prstGeom prst="rect">
            <a:avLst/>
          </a:prstGeom>
        </p:spPr>
        <p:txBody>
          <a:bodyPr wrap="square">
            <a:spAutoFit/>
          </a:bodyPr>
          <a:lstStyle/>
          <a:p>
            <a:r>
              <a:rPr lang="en-US" sz="4400" u="sng" dirty="0"/>
              <a:t>Feature Extraction.</a:t>
            </a:r>
          </a:p>
        </p:txBody>
      </p:sp>
      <p:sp>
        <p:nvSpPr>
          <p:cNvPr id="52" name="Rectangle 51">
            <a:extLst>
              <a:ext uri="{FF2B5EF4-FFF2-40B4-BE49-F238E27FC236}">
                <a16:creationId xmlns:a16="http://schemas.microsoft.com/office/drawing/2014/main" id="{EB68093A-A80B-62ED-7E26-15021887A2C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1" name="TextBox 10">
            <a:extLst>
              <a:ext uri="{FF2B5EF4-FFF2-40B4-BE49-F238E27FC236}">
                <a16:creationId xmlns:a16="http://schemas.microsoft.com/office/drawing/2014/main" id="{3EDB3B64-8CDF-FA2F-18E5-DFA2EB0BFA38}"/>
              </a:ext>
            </a:extLst>
          </p:cNvPr>
          <p:cNvSpPr txBox="1"/>
          <p:nvPr/>
        </p:nvSpPr>
        <p:spPr>
          <a:xfrm>
            <a:off x="838200" y="1676400"/>
            <a:ext cx="5507217" cy="369332"/>
          </a:xfrm>
          <a:prstGeom prst="rect">
            <a:avLst/>
          </a:prstGeom>
          <a:noFill/>
        </p:spPr>
        <p:txBody>
          <a:bodyPr wrap="square" rtlCol="0">
            <a:spAutoFit/>
          </a:bodyPr>
          <a:lstStyle/>
          <a:p>
            <a:r>
              <a:rPr lang="en-US" b="1" dirty="0"/>
              <a:t>Cosine Similarity Bias</a:t>
            </a:r>
          </a:p>
        </p:txBody>
      </p:sp>
      <p:pic>
        <p:nvPicPr>
          <p:cNvPr id="7" name="Picture 6">
            <a:extLst>
              <a:ext uri="{FF2B5EF4-FFF2-40B4-BE49-F238E27FC236}">
                <a16:creationId xmlns:a16="http://schemas.microsoft.com/office/drawing/2014/main" id="{2ADFA4A8-392E-3BF6-76D8-6B9BD2881555}"/>
              </a:ext>
            </a:extLst>
          </p:cNvPr>
          <p:cNvPicPr>
            <a:picLocks noChangeAspect="1"/>
          </p:cNvPicPr>
          <p:nvPr/>
        </p:nvPicPr>
        <p:blipFill>
          <a:blip r:embed="rId2"/>
          <a:stretch>
            <a:fillRect/>
          </a:stretch>
        </p:blipFill>
        <p:spPr>
          <a:xfrm>
            <a:off x="609600" y="2209800"/>
            <a:ext cx="5219940" cy="2874169"/>
          </a:xfrm>
          <a:prstGeom prst="rect">
            <a:avLst/>
          </a:prstGeom>
        </p:spPr>
      </p:pic>
      <p:sp>
        <p:nvSpPr>
          <p:cNvPr id="2" name="TextBox 1">
            <a:extLst>
              <a:ext uri="{FF2B5EF4-FFF2-40B4-BE49-F238E27FC236}">
                <a16:creationId xmlns:a16="http://schemas.microsoft.com/office/drawing/2014/main" id="{41B8EBEE-7F99-5E7F-0A05-F4998599D039}"/>
              </a:ext>
            </a:extLst>
          </p:cNvPr>
          <p:cNvSpPr txBox="1"/>
          <p:nvPr/>
        </p:nvSpPr>
        <p:spPr>
          <a:xfrm>
            <a:off x="6354653" y="1622953"/>
            <a:ext cx="4876800" cy="411138"/>
          </a:xfrm>
          <a:prstGeom prst="rect">
            <a:avLst/>
          </a:prstGeom>
          <a:noFill/>
        </p:spPr>
        <p:txBody>
          <a:bodyPr wrap="square" rtlCol="0">
            <a:spAutoFit/>
          </a:bodyPr>
          <a:lstStyle/>
          <a:p>
            <a:pPr algn="l">
              <a:lnSpc>
                <a:spcPts val="2700"/>
              </a:lnSpc>
              <a:buNone/>
            </a:pPr>
            <a:r>
              <a:rPr lang="en-US" b="1" dirty="0" err="1"/>
              <a:t>Contextual_Bias</a:t>
            </a:r>
            <a:r>
              <a:rPr lang="en-US" b="1" dirty="0"/>
              <a:t>(</a:t>
            </a:r>
            <a:r>
              <a:rPr lang="en-US" b="1" i="0" dirty="0">
                <a:solidFill>
                  <a:srgbClr val="1F1F1F"/>
                </a:solidFill>
                <a:effectLst/>
                <a:latin typeface="Google Sans"/>
              </a:rPr>
              <a:t>Euclidean distance)</a:t>
            </a:r>
          </a:p>
        </p:txBody>
      </p:sp>
      <p:pic>
        <p:nvPicPr>
          <p:cNvPr id="3" name="Picture 2">
            <a:extLst>
              <a:ext uri="{FF2B5EF4-FFF2-40B4-BE49-F238E27FC236}">
                <a16:creationId xmlns:a16="http://schemas.microsoft.com/office/drawing/2014/main" id="{ADF53F42-338D-5D40-AED6-9FECFA2511D7}"/>
              </a:ext>
            </a:extLst>
          </p:cNvPr>
          <p:cNvPicPr>
            <a:picLocks noChangeAspect="1"/>
          </p:cNvPicPr>
          <p:nvPr/>
        </p:nvPicPr>
        <p:blipFill>
          <a:blip r:embed="rId3"/>
          <a:stretch>
            <a:fillRect/>
          </a:stretch>
        </p:blipFill>
        <p:spPr>
          <a:xfrm>
            <a:off x="6705600" y="2179782"/>
            <a:ext cx="3352800" cy="3876675"/>
          </a:xfrm>
          <a:prstGeom prst="rect">
            <a:avLst/>
          </a:prstGeom>
        </p:spPr>
      </p:pic>
    </p:spTree>
    <p:extLst>
      <p:ext uri="{BB962C8B-B14F-4D97-AF65-F5344CB8AC3E}">
        <p14:creationId xmlns:p14="http://schemas.microsoft.com/office/powerpoint/2010/main" val="1527404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EA674-9AAE-935D-2E29-A09DECADF200}"/>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C7CF9A8F-7310-A3AB-F2BA-F6DBDA1C77C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50512DCF-0842-1589-F460-832B183670CC}"/>
              </a:ext>
            </a:extLst>
          </p:cNvPr>
          <p:cNvSpPr txBox="1"/>
          <p:nvPr/>
        </p:nvSpPr>
        <p:spPr>
          <a:xfrm>
            <a:off x="3640317" y="76200"/>
            <a:ext cx="4800600" cy="1446550"/>
          </a:xfrm>
          <a:prstGeom prst="rect">
            <a:avLst/>
          </a:prstGeom>
          <a:noFill/>
        </p:spPr>
        <p:txBody>
          <a:bodyPr wrap="square">
            <a:spAutoFit/>
          </a:bodyPr>
          <a:lstStyle/>
          <a:p>
            <a:r>
              <a:rPr lang="en-US" sz="4400" u="sng" dirty="0"/>
              <a:t> Dataset Overview</a:t>
            </a:r>
          </a:p>
          <a:p>
            <a:endParaRPr lang="en-US" sz="4400" dirty="0"/>
          </a:p>
        </p:txBody>
      </p:sp>
      <p:pic>
        <p:nvPicPr>
          <p:cNvPr id="3" name="Picture 2">
            <a:extLst>
              <a:ext uri="{FF2B5EF4-FFF2-40B4-BE49-F238E27FC236}">
                <a16:creationId xmlns:a16="http://schemas.microsoft.com/office/drawing/2014/main" id="{00BDFF3B-88E9-7EB8-DC4F-57B94F04EE47}"/>
              </a:ext>
            </a:extLst>
          </p:cNvPr>
          <p:cNvPicPr>
            <a:picLocks noChangeAspect="1"/>
          </p:cNvPicPr>
          <p:nvPr/>
        </p:nvPicPr>
        <p:blipFill>
          <a:blip r:embed="rId2"/>
          <a:stretch>
            <a:fillRect/>
          </a:stretch>
        </p:blipFill>
        <p:spPr>
          <a:xfrm>
            <a:off x="685800" y="914400"/>
            <a:ext cx="5313211" cy="4126141"/>
          </a:xfrm>
          <a:prstGeom prst="rect">
            <a:avLst/>
          </a:prstGeom>
        </p:spPr>
      </p:pic>
      <p:sp>
        <p:nvSpPr>
          <p:cNvPr id="5" name="TextBox 4">
            <a:extLst>
              <a:ext uri="{FF2B5EF4-FFF2-40B4-BE49-F238E27FC236}">
                <a16:creationId xmlns:a16="http://schemas.microsoft.com/office/drawing/2014/main" id="{6341A5BB-218B-4D3E-F18E-159C1288DED5}"/>
              </a:ext>
            </a:extLst>
          </p:cNvPr>
          <p:cNvSpPr txBox="1"/>
          <p:nvPr/>
        </p:nvSpPr>
        <p:spPr>
          <a:xfrm>
            <a:off x="5999011" y="844373"/>
            <a:ext cx="5638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PMI_Bias</a:t>
            </a:r>
            <a:r>
              <a:rPr lang="en-US" dirty="0"/>
              <a:t> and </a:t>
            </a:r>
            <a:r>
              <a:rPr lang="en-US" dirty="0" err="1"/>
              <a:t>Cosine_Bias</a:t>
            </a:r>
            <a:r>
              <a:rPr lang="en-US" dirty="0"/>
              <a:t> (-0.040) → Almost no correlation.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PMI_Bias</a:t>
            </a:r>
            <a:r>
              <a:rPr lang="en-US" dirty="0"/>
              <a:t> and </a:t>
            </a:r>
            <a:r>
              <a:rPr lang="en-US" dirty="0" err="1"/>
              <a:t>Context_Bias</a:t>
            </a:r>
            <a:r>
              <a:rPr lang="en-US" dirty="0"/>
              <a:t> (0.015) → No meaningful correlation.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Cosine_Bias</a:t>
            </a:r>
            <a:r>
              <a:rPr lang="en-US" dirty="0"/>
              <a:t> and </a:t>
            </a:r>
            <a:r>
              <a:rPr lang="en-US" dirty="0" err="1"/>
              <a:t>Context_Bias</a:t>
            </a:r>
            <a:r>
              <a:rPr lang="en-US" dirty="0"/>
              <a:t> (0.286) → Weak positive correlation.</a:t>
            </a:r>
          </a:p>
        </p:txBody>
      </p:sp>
      <p:pic>
        <p:nvPicPr>
          <p:cNvPr id="4" name="Picture 3">
            <a:extLst>
              <a:ext uri="{FF2B5EF4-FFF2-40B4-BE49-F238E27FC236}">
                <a16:creationId xmlns:a16="http://schemas.microsoft.com/office/drawing/2014/main" id="{0F875DDD-6F32-0596-CD8A-A172C6489E9C}"/>
              </a:ext>
            </a:extLst>
          </p:cNvPr>
          <p:cNvPicPr>
            <a:picLocks noChangeAspect="1"/>
          </p:cNvPicPr>
          <p:nvPr/>
        </p:nvPicPr>
        <p:blipFill>
          <a:blip r:embed="rId3"/>
          <a:stretch>
            <a:fillRect/>
          </a:stretch>
        </p:blipFill>
        <p:spPr>
          <a:xfrm>
            <a:off x="6223009" y="3219134"/>
            <a:ext cx="4644694" cy="1603651"/>
          </a:xfrm>
          <a:prstGeom prst="rect">
            <a:avLst/>
          </a:prstGeom>
        </p:spPr>
      </p:pic>
      <p:sp>
        <p:nvSpPr>
          <p:cNvPr id="2" name="TextBox 1">
            <a:extLst>
              <a:ext uri="{FF2B5EF4-FFF2-40B4-BE49-F238E27FC236}">
                <a16:creationId xmlns:a16="http://schemas.microsoft.com/office/drawing/2014/main" id="{0FCC1C72-6EFC-45F2-A5A4-B4CFD7B03A09}"/>
              </a:ext>
            </a:extLst>
          </p:cNvPr>
          <p:cNvSpPr txBox="1"/>
          <p:nvPr/>
        </p:nvSpPr>
        <p:spPr>
          <a:xfrm>
            <a:off x="6324600" y="4858999"/>
            <a:ext cx="544937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VIF values are all near 1 (</a:t>
            </a:r>
            <a:r>
              <a:rPr lang="en-US" dirty="0" err="1"/>
              <a:t>PMI_Bias</a:t>
            </a:r>
            <a:r>
              <a:rPr lang="en-US" dirty="0"/>
              <a:t>: 1.002, </a:t>
            </a:r>
            <a:r>
              <a:rPr lang="en-US" dirty="0" err="1"/>
              <a:t>Cosine_Bias</a:t>
            </a:r>
            <a:r>
              <a:rPr lang="en-US" dirty="0"/>
              <a:t>: 1.006, </a:t>
            </a:r>
            <a:r>
              <a:rPr lang="en-US" dirty="0" err="1"/>
              <a:t>Context_Bias</a:t>
            </a:r>
            <a:r>
              <a:rPr lang="en-US" dirty="0"/>
              <a:t>: 1.005)</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redundancy (low VIF), meaning all three features are valuable for bias analysis.</a:t>
            </a:r>
          </a:p>
        </p:txBody>
      </p:sp>
    </p:spTree>
    <p:extLst>
      <p:ext uri="{BB962C8B-B14F-4D97-AF65-F5344CB8AC3E}">
        <p14:creationId xmlns:p14="http://schemas.microsoft.com/office/powerpoint/2010/main" val="1550824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9B5BA-BE21-46A2-A151-6A99EC328A46}"/>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63AFA1B9-D85E-C796-F12B-408781B2FE4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2DE17CCC-E75C-9903-2459-3EECEC4E709A}"/>
              </a:ext>
            </a:extLst>
          </p:cNvPr>
          <p:cNvSpPr txBox="1"/>
          <p:nvPr/>
        </p:nvSpPr>
        <p:spPr>
          <a:xfrm>
            <a:off x="-152400" y="123468"/>
            <a:ext cx="12344399" cy="769441"/>
          </a:xfrm>
          <a:prstGeom prst="rect">
            <a:avLst/>
          </a:prstGeom>
          <a:noFill/>
        </p:spPr>
        <p:txBody>
          <a:bodyPr wrap="square">
            <a:spAutoFit/>
          </a:bodyPr>
          <a:lstStyle/>
          <a:p>
            <a:pPr algn="ctr"/>
            <a:r>
              <a:rPr lang="en-US" sz="4400" u="sng" dirty="0"/>
              <a:t>Collecting the data and Creating the dataset</a:t>
            </a:r>
          </a:p>
        </p:txBody>
      </p:sp>
      <p:pic>
        <p:nvPicPr>
          <p:cNvPr id="3" name="Picture 2">
            <a:extLst>
              <a:ext uri="{FF2B5EF4-FFF2-40B4-BE49-F238E27FC236}">
                <a16:creationId xmlns:a16="http://schemas.microsoft.com/office/drawing/2014/main" id="{337486B2-A9BD-56A1-C655-C81B79135F89}"/>
              </a:ext>
            </a:extLst>
          </p:cNvPr>
          <p:cNvPicPr>
            <a:picLocks noChangeAspect="1"/>
          </p:cNvPicPr>
          <p:nvPr/>
        </p:nvPicPr>
        <p:blipFill>
          <a:blip r:embed="rId2"/>
          <a:stretch>
            <a:fillRect/>
          </a:stretch>
        </p:blipFill>
        <p:spPr>
          <a:xfrm>
            <a:off x="152400" y="965775"/>
            <a:ext cx="5486400" cy="3991120"/>
          </a:xfrm>
          <a:prstGeom prst="rect">
            <a:avLst/>
          </a:prstGeom>
        </p:spPr>
      </p:pic>
      <p:pic>
        <p:nvPicPr>
          <p:cNvPr id="5" name="Picture 4">
            <a:extLst>
              <a:ext uri="{FF2B5EF4-FFF2-40B4-BE49-F238E27FC236}">
                <a16:creationId xmlns:a16="http://schemas.microsoft.com/office/drawing/2014/main" id="{F05164A4-5444-2067-0BA3-710EAA78BB76}"/>
              </a:ext>
            </a:extLst>
          </p:cNvPr>
          <p:cNvPicPr>
            <a:picLocks noChangeAspect="1"/>
          </p:cNvPicPr>
          <p:nvPr/>
        </p:nvPicPr>
        <p:blipFill>
          <a:blip r:embed="rId3"/>
          <a:stretch>
            <a:fillRect/>
          </a:stretch>
        </p:blipFill>
        <p:spPr>
          <a:xfrm>
            <a:off x="7231905" y="1700457"/>
            <a:ext cx="2675649" cy="4118695"/>
          </a:xfrm>
          <a:prstGeom prst="rect">
            <a:avLst/>
          </a:prstGeom>
        </p:spPr>
      </p:pic>
      <p:sp>
        <p:nvSpPr>
          <p:cNvPr id="6" name="TextBox 5">
            <a:extLst>
              <a:ext uri="{FF2B5EF4-FFF2-40B4-BE49-F238E27FC236}">
                <a16:creationId xmlns:a16="http://schemas.microsoft.com/office/drawing/2014/main" id="{CA33A9DD-5BE6-B28F-2CEC-432A00E6ACAF}"/>
              </a:ext>
            </a:extLst>
          </p:cNvPr>
          <p:cNvSpPr txBox="1"/>
          <p:nvPr/>
        </p:nvSpPr>
        <p:spPr>
          <a:xfrm>
            <a:off x="838200" y="5334000"/>
            <a:ext cx="4572000" cy="646331"/>
          </a:xfrm>
          <a:prstGeom prst="rect">
            <a:avLst/>
          </a:prstGeom>
          <a:noFill/>
        </p:spPr>
        <p:txBody>
          <a:bodyPr wrap="square" rtlCol="0">
            <a:spAutoFit/>
          </a:bodyPr>
          <a:lstStyle/>
          <a:p>
            <a:r>
              <a:rPr lang="en-US" dirty="0"/>
              <a:t>Get the difference of Male female values for each occupation.</a:t>
            </a:r>
          </a:p>
        </p:txBody>
      </p:sp>
      <p:cxnSp>
        <p:nvCxnSpPr>
          <p:cNvPr id="7" name="Connector: Elbow 6">
            <a:extLst>
              <a:ext uri="{FF2B5EF4-FFF2-40B4-BE49-F238E27FC236}">
                <a16:creationId xmlns:a16="http://schemas.microsoft.com/office/drawing/2014/main" id="{CE1A61EF-634A-D054-BC74-B4598A7857E7}"/>
              </a:ext>
            </a:extLst>
          </p:cNvPr>
          <p:cNvCxnSpPr>
            <a:cxnSpLocks/>
            <a:stCxn id="3" idx="3"/>
            <a:endCxn id="5" idx="1"/>
          </p:cNvCxnSpPr>
          <p:nvPr/>
        </p:nvCxnSpPr>
        <p:spPr>
          <a:xfrm>
            <a:off x="5638800" y="2961335"/>
            <a:ext cx="1593105" cy="798470"/>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983027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DFC6E-E6DA-D7B6-1EC4-9BEDFBD56138}"/>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B178389B-21A8-A775-AEE6-D778F0A611E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2354D18C-BC4D-196B-A156-B352B34D2E56}"/>
              </a:ext>
            </a:extLst>
          </p:cNvPr>
          <p:cNvSpPr txBox="1"/>
          <p:nvPr/>
        </p:nvSpPr>
        <p:spPr>
          <a:xfrm>
            <a:off x="1066800" y="76200"/>
            <a:ext cx="9389881" cy="1446550"/>
          </a:xfrm>
          <a:prstGeom prst="rect">
            <a:avLst/>
          </a:prstGeom>
          <a:noFill/>
        </p:spPr>
        <p:txBody>
          <a:bodyPr wrap="square">
            <a:spAutoFit/>
          </a:bodyPr>
          <a:lstStyle/>
          <a:p>
            <a:r>
              <a:rPr lang="en-US" sz="4400" u="sng" dirty="0"/>
              <a:t> How do we measure Gender Bias??</a:t>
            </a:r>
          </a:p>
          <a:p>
            <a:endParaRPr lang="en-US" sz="4400" dirty="0"/>
          </a:p>
        </p:txBody>
      </p:sp>
      <p:sp>
        <p:nvSpPr>
          <p:cNvPr id="5" name="TextBox 4">
            <a:extLst>
              <a:ext uri="{FF2B5EF4-FFF2-40B4-BE49-F238E27FC236}">
                <a16:creationId xmlns:a16="http://schemas.microsoft.com/office/drawing/2014/main" id="{D69B76A8-FB08-BF47-2D4C-FE1121A09721}"/>
              </a:ext>
            </a:extLst>
          </p:cNvPr>
          <p:cNvSpPr txBox="1"/>
          <p:nvPr/>
        </p:nvSpPr>
        <p:spPr>
          <a:xfrm>
            <a:off x="838200" y="1291917"/>
            <a:ext cx="7086600" cy="461665"/>
          </a:xfrm>
          <a:prstGeom prst="rect">
            <a:avLst/>
          </a:prstGeom>
          <a:noFill/>
        </p:spPr>
        <p:txBody>
          <a:bodyPr wrap="square" rtlCol="0">
            <a:spAutoFit/>
          </a:bodyPr>
          <a:lstStyle/>
          <a:p>
            <a:r>
              <a:rPr lang="en-US" dirty="0"/>
              <a:t> </a:t>
            </a:r>
            <a:r>
              <a:rPr lang="en-US" sz="2400" dirty="0"/>
              <a:t>Since all three features are valuable for bias analysis.</a:t>
            </a:r>
          </a:p>
        </p:txBody>
      </p:sp>
      <p:sp>
        <p:nvSpPr>
          <p:cNvPr id="2" name="TextBox 1">
            <a:extLst>
              <a:ext uri="{FF2B5EF4-FFF2-40B4-BE49-F238E27FC236}">
                <a16:creationId xmlns:a16="http://schemas.microsoft.com/office/drawing/2014/main" id="{9FABB574-1523-56D1-861A-A6BF9D907C0A}"/>
              </a:ext>
            </a:extLst>
          </p:cNvPr>
          <p:cNvSpPr txBox="1"/>
          <p:nvPr/>
        </p:nvSpPr>
        <p:spPr>
          <a:xfrm>
            <a:off x="914400" y="1785909"/>
            <a:ext cx="8229600" cy="800219"/>
          </a:xfrm>
          <a:prstGeom prst="rect">
            <a:avLst/>
          </a:prstGeom>
          <a:noFill/>
        </p:spPr>
        <p:txBody>
          <a:bodyPr wrap="square" rtlCol="0">
            <a:spAutoFit/>
          </a:bodyPr>
          <a:lstStyle/>
          <a:p>
            <a:r>
              <a:rPr lang="en-GB" sz="2800" dirty="0"/>
              <a:t>Final Metric:</a:t>
            </a:r>
          </a:p>
          <a:p>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4EC94D-73E8-15F6-78AD-2FD6225C40ED}"/>
                  </a:ext>
                </a:extLst>
              </p:cNvPr>
              <p:cNvSpPr txBox="1"/>
              <p:nvPr/>
            </p:nvSpPr>
            <p:spPr>
              <a:xfrm>
                <a:off x="1219200" y="2561206"/>
                <a:ext cx="10287000" cy="354521"/>
              </a:xfrm>
              <a:prstGeom prst="rect">
                <a:avLst/>
              </a:prstGeom>
              <a:solidFill>
                <a:schemeClr val="bg1">
                  <a:lumMod val="95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𝐴𝐵𝑀</m:t>
                      </m:r>
                      <m:r>
                        <a:rPr lang="en-US" sz="2000" b="0" i="1" smtClean="0">
                          <a:latin typeface="Cambria Math" panose="02040503050406030204" pitchFamily="18" charset="0"/>
                        </a:rPr>
                        <m:t> = </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𝑃𝑀</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𝑚𝑎𝑙𝑒</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𝑃𝑀</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𝑓𝑒𝑚𝑎𝑙𝑒</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𝛽</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𝐶𝑜𝑠𝑖𝑛</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𝑒</m:t>
                              </m:r>
                            </m:e>
                            <m:sub>
                              <m:r>
                                <a:rPr lang="en-US" sz="2000" b="0" i="1" smtClean="0">
                                  <a:latin typeface="Cambria Math" panose="02040503050406030204" pitchFamily="18" charset="0"/>
                                  <a:ea typeface="Cambria Math" panose="02040503050406030204" pitchFamily="18" charset="0"/>
                                </a:rPr>
                                <m:t>𝑚𝑎𝑙𝑒</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𝐶𝑜𝑠𝑖𝑛</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𝑒</m:t>
                              </m:r>
                            </m:e>
                            <m:sub>
                              <m:r>
                                <a:rPr lang="en-US" sz="2000" b="0" i="1" smtClean="0">
                                  <a:latin typeface="Cambria Math" panose="02040503050406030204" pitchFamily="18" charset="0"/>
                                  <a:ea typeface="Cambria Math" panose="02040503050406030204" pitchFamily="18" charset="0"/>
                                </a:rPr>
                                <m:t>𝑓𝑒𝑚𝑎𝑙𝑒</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𝐶𝑜𝑛𝑡𝑒𝑥𝑡</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𝐵𝑖𝑎𝑠</m:t>
                      </m:r>
                    </m:oMath>
                  </m:oMathPara>
                </a14:m>
                <a:endParaRPr lang="en-US" sz="2000" dirty="0"/>
              </a:p>
            </p:txBody>
          </p:sp>
        </mc:Choice>
        <mc:Fallback xmlns="">
          <p:sp>
            <p:nvSpPr>
              <p:cNvPr id="3" name="TextBox 2">
                <a:extLst>
                  <a:ext uri="{FF2B5EF4-FFF2-40B4-BE49-F238E27FC236}">
                    <a16:creationId xmlns:a16="http://schemas.microsoft.com/office/drawing/2014/main" id="{E34EC94D-73E8-15F6-78AD-2FD6225C40ED}"/>
                  </a:ext>
                </a:extLst>
              </p:cNvPr>
              <p:cNvSpPr txBox="1">
                <a:spLocks noRot="1" noChangeAspect="1" noMove="1" noResize="1" noEditPoints="1" noAdjustHandles="1" noChangeArrowheads="1" noChangeShapeType="1" noTextEdit="1"/>
              </p:cNvSpPr>
              <p:nvPr/>
            </p:nvSpPr>
            <p:spPr>
              <a:xfrm>
                <a:off x="1219200" y="2561206"/>
                <a:ext cx="10287000" cy="354521"/>
              </a:xfrm>
              <a:prstGeom prst="rect">
                <a:avLst/>
              </a:prstGeom>
              <a:blipFill>
                <a:blip r:embed="rId2"/>
                <a:stretch>
                  <a:fillRect l="-118" r="-59" b="-2413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403EE42-4BFA-6BD5-E289-9FAC5FBA1D18}"/>
              </a:ext>
            </a:extLst>
          </p:cNvPr>
          <p:cNvSpPr txBox="1"/>
          <p:nvPr/>
        </p:nvSpPr>
        <p:spPr>
          <a:xfrm>
            <a:off x="990600" y="3679636"/>
            <a:ext cx="9253979" cy="1420261"/>
          </a:xfrm>
          <a:prstGeom prst="rect">
            <a:avLst/>
          </a:prstGeom>
          <a:noFill/>
        </p:spPr>
        <p:txBody>
          <a:bodyPr wrap="square">
            <a:spAutoFit/>
          </a:bodyPr>
          <a:lstStyle/>
          <a:p>
            <a:pPr>
              <a:lnSpc>
                <a:spcPct val="150000"/>
              </a:lnSpc>
            </a:pPr>
            <a:r>
              <a:rPr lang="en-US" sz="2000" dirty="0"/>
              <a:t>Positive CABM → Occupation is more male-associated in the dataset. </a:t>
            </a:r>
          </a:p>
          <a:p>
            <a:pPr>
              <a:lnSpc>
                <a:spcPct val="150000"/>
              </a:lnSpc>
            </a:pPr>
            <a:r>
              <a:rPr lang="en-US" sz="2000" dirty="0"/>
              <a:t>Negative CABM → Occupation is more female-associated in the dataset. </a:t>
            </a:r>
          </a:p>
          <a:p>
            <a:pPr>
              <a:lnSpc>
                <a:spcPct val="150000"/>
              </a:lnSpc>
            </a:pPr>
            <a:r>
              <a:rPr lang="en-US" sz="2000" dirty="0"/>
              <a:t>CABM close to zero → Occupation is gender-neutral. </a:t>
            </a:r>
          </a:p>
        </p:txBody>
      </p:sp>
    </p:spTree>
    <p:extLst>
      <p:ext uri="{BB962C8B-B14F-4D97-AF65-F5344CB8AC3E}">
        <p14:creationId xmlns:p14="http://schemas.microsoft.com/office/powerpoint/2010/main" val="159796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2000" y="1029438"/>
            <a:ext cx="10515600" cy="1408962"/>
          </a:xfrm>
          <a:solidFill>
            <a:schemeClr val="bg1">
              <a:alpha val="52000"/>
            </a:schemeClr>
          </a:solidFill>
        </p:spPr>
        <p:txBody>
          <a:bodyPr>
            <a:normAutofit/>
          </a:bodyPr>
          <a:lstStyle/>
          <a:p>
            <a:r>
              <a:rPr lang="en-US" dirty="0"/>
              <a:t>NEW METRIC FOR GENDER BIAS DETECTION IN AUDIO DATASETs.</a:t>
            </a:r>
          </a:p>
        </p:txBody>
      </p:sp>
      <p:sp>
        <p:nvSpPr>
          <p:cNvPr id="4" name="Rectangle 3">
            <a:extLst>
              <a:ext uri="{FF2B5EF4-FFF2-40B4-BE49-F238E27FC236}">
                <a16:creationId xmlns:a16="http://schemas.microsoft.com/office/drawing/2014/main" id="{DB3406EA-7A78-CBCD-765E-BB4F446DA157}"/>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9BB3CE-097C-F74F-5C0C-4787F7095BE9}"/>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6" name="Picture 5" descr="A cartoon of a child with her hands on her chin&#10;&#10;AI-generated content may be incorrect.">
            <a:extLst>
              <a:ext uri="{FF2B5EF4-FFF2-40B4-BE49-F238E27FC236}">
                <a16:creationId xmlns:a16="http://schemas.microsoft.com/office/drawing/2014/main" id="{3D63FC6F-7379-8BC4-AF54-8F849EF0F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2865120"/>
            <a:ext cx="4191000" cy="3688080"/>
          </a:xfrm>
          <a:prstGeom prst="rect">
            <a:avLst/>
          </a:prstGeom>
        </p:spPr>
      </p:pic>
    </p:spTree>
    <p:extLst>
      <p:ext uri="{BB962C8B-B14F-4D97-AF65-F5344CB8AC3E}">
        <p14:creationId xmlns:p14="http://schemas.microsoft.com/office/powerpoint/2010/main" val="4163232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1BAE-1D31-88C2-DECD-C70076F53A57}"/>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2760A0A-A47B-989C-63BB-08CC3C5E379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FBC65D0B-66B4-48E1-B63F-AC9D6CE404B2}"/>
              </a:ext>
            </a:extLst>
          </p:cNvPr>
          <p:cNvSpPr txBox="1"/>
          <p:nvPr/>
        </p:nvSpPr>
        <p:spPr>
          <a:xfrm>
            <a:off x="1066800" y="76200"/>
            <a:ext cx="9389881" cy="1446550"/>
          </a:xfrm>
          <a:prstGeom prst="rect">
            <a:avLst/>
          </a:prstGeom>
          <a:noFill/>
        </p:spPr>
        <p:txBody>
          <a:bodyPr wrap="square">
            <a:spAutoFit/>
          </a:bodyPr>
          <a:lstStyle/>
          <a:p>
            <a:r>
              <a:rPr lang="en-US" sz="4400" u="sng" dirty="0"/>
              <a:t> How do we measure Gender Bias??</a:t>
            </a:r>
          </a:p>
          <a:p>
            <a:endParaRPr lang="en-US" sz="4400" dirty="0"/>
          </a:p>
        </p:txBody>
      </p:sp>
      <p:pic>
        <p:nvPicPr>
          <p:cNvPr id="6" name="Picture 5">
            <a:extLst>
              <a:ext uri="{FF2B5EF4-FFF2-40B4-BE49-F238E27FC236}">
                <a16:creationId xmlns:a16="http://schemas.microsoft.com/office/drawing/2014/main" id="{1F75807C-50CD-75EE-ED17-B7A977766BFE}"/>
              </a:ext>
            </a:extLst>
          </p:cNvPr>
          <p:cNvPicPr>
            <a:picLocks noChangeAspect="1"/>
          </p:cNvPicPr>
          <p:nvPr/>
        </p:nvPicPr>
        <p:blipFill>
          <a:blip r:embed="rId2"/>
          <a:stretch>
            <a:fillRect/>
          </a:stretch>
        </p:blipFill>
        <p:spPr>
          <a:xfrm>
            <a:off x="1066800" y="1143000"/>
            <a:ext cx="9744075" cy="5029200"/>
          </a:xfrm>
          <a:prstGeom prst="rect">
            <a:avLst/>
          </a:prstGeom>
        </p:spPr>
      </p:pic>
    </p:spTree>
    <p:extLst>
      <p:ext uri="{BB962C8B-B14F-4D97-AF65-F5344CB8AC3E}">
        <p14:creationId xmlns:p14="http://schemas.microsoft.com/office/powerpoint/2010/main" val="1577246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68E92-533D-F409-E375-E7A887DB9941}"/>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31052A21-1868-6522-856D-9D92DFBF4ED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4" name="TextBox 3">
            <a:extLst>
              <a:ext uri="{FF2B5EF4-FFF2-40B4-BE49-F238E27FC236}">
                <a16:creationId xmlns:a16="http://schemas.microsoft.com/office/drawing/2014/main" id="{AAD0A3E7-858B-9BFB-5D4E-B4D691EDBF95}"/>
              </a:ext>
            </a:extLst>
          </p:cNvPr>
          <p:cNvSpPr txBox="1"/>
          <p:nvPr/>
        </p:nvSpPr>
        <p:spPr>
          <a:xfrm>
            <a:off x="1905000" y="390075"/>
            <a:ext cx="8229600" cy="861774"/>
          </a:xfrm>
          <a:prstGeom prst="rect">
            <a:avLst/>
          </a:prstGeom>
          <a:noFill/>
        </p:spPr>
        <p:txBody>
          <a:bodyPr wrap="square">
            <a:spAutoFit/>
          </a:bodyPr>
          <a:lstStyle/>
          <a:p>
            <a:r>
              <a:rPr lang="en-US" sz="3200" b="1" u="sng" dirty="0"/>
              <a:t>Approach 1: PCA-Based Bias Scores.</a:t>
            </a:r>
          </a:p>
          <a:p>
            <a:endParaRPr lang="en-US" sz="1800" b="1" u="sng" dirty="0"/>
          </a:p>
        </p:txBody>
      </p:sp>
      <p:sp>
        <p:nvSpPr>
          <p:cNvPr id="6" name="TextBox 5">
            <a:extLst>
              <a:ext uri="{FF2B5EF4-FFF2-40B4-BE49-F238E27FC236}">
                <a16:creationId xmlns:a16="http://schemas.microsoft.com/office/drawing/2014/main" id="{EB323E08-57E8-EC40-E180-910D3F05E6FC}"/>
              </a:ext>
            </a:extLst>
          </p:cNvPr>
          <p:cNvSpPr txBox="1"/>
          <p:nvPr/>
        </p:nvSpPr>
        <p:spPr>
          <a:xfrm>
            <a:off x="1066800" y="1371600"/>
            <a:ext cx="10287000" cy="400110"/>
          </a:xfrm>
          <a:prstGeom prst="rect">
            <a:avLst/>
          </a:prstGeom>
          <a:noFill/>
        </p:spPr>
        <p:txBody>
          <a:bodyPr wrap="square">
            <a:spAutoFit/>
          </a:bodyPr>
          <a:lstStyle/>
          <a:p>
            <a:r>
              <a:rPr lang="en-US" sz="2000" dirty="0"/>
              <a:t>PCA </a:t>
            </a:r>
            <a:r>
              <a:rPr lang="en-US" sz="2000" dirty="0">
                <a:sym typeface="Wingdings" panose="05000000000000000000" pitchFamily="2" charset="2"/>
              </a:rPr>
              <a:t> PCA  </a:t>
            </a:r>
            <a:r>
              <a:rPr lang="en-US" sz="2000" dirty="0"/>
              <a:t>Reduces dimensionality and keeps high-variance components</a:t>
            </a:r>
            <a:r>
              <a:rPr lang="en-US" sz="2000" dirty="0">
                <a:sym typeface="Wingdings" panose="05000000000000000000" pitchFamily="2" charset="2"/>
              </a:rPr>
              <a:t>.</a:t>
            </a:r>
          </a:p>
        </p:txBody>
      </p:sp>
      <p:pic>
        <p:nvPicPr>
          <p:cNvPr id="7" name="Picture 6">
            <a:extLst>
              <a:ext uri="{FF2B5EF4-FFF2-40B4-BE49-F238E27FC236}">
                <a16:creationId xmlns:a16="http://schemas.microsoft.com/office/drawing/2014/main" id="{7A19C506-947A-1727-E88D-01B98DB4B7E5}"/>
              </a:ext>
            </a:extLst>
          </p:cNvPr>
          <p:cNvPicPr>
            <a:picLocks noChangeAspect="1"/>
          </p:cNvPicPr>
          <p:nvPr/>
        </p:nvPicPr>
        <p:blipFill>
          <a:blip r:embed="rId2"/>
          <a:stretch>
            <a:fillRect/>
          </a:stretch>
        </p:blipFill>
        <p:spPr>
          <a:xfrm>
            <a:off x="1071418" y="1771710"/>
            <a:ext cx="8745308" cy="4344853"/>
          </a:xfrm>
          <a:prstGeom prst="rect">
            <a:avLst/>
          </a:prstGeom>
        </p:spPr>
      </p:pic>
      <p:pic>
        <p:nvPicPr>
          <p:cNvPr id="10" name="Picture 9">
            <a:extLst>
              <a:ext uri="{FF2B5EF4-FFF2-40B4-BE49-F238E27FC236}">
                <a16:creationId xmlns:a16="http://schemas.microsoft.com/office/drawing/2014/main" id="{B7BC0905-149D-B701-5E0B-66C539402D7A}"/>
              </a:ext>
            </a:extLst>
          </p:cNvPr>
          <p:cNvPicPr>
            <a:picLocks noChangeAspect="1"/>
          </p:cNvPicPr>
          <p:nvPr/>
        </p:nvPicPr>
        <p:blipFill>
          <a:blip r:embed="rId3"/>
          <a:stretch>
            <a:fillRect/>
          </a:stretch>
        </p:blipFill>
        <p:spPr>
          <a:xfrm>
            <a:off x="8494280" y="4363114"/>
            <a:ext cx="3152775" cy="1381125"/>
          </a:xfrm>
          <a:prstGeom prst="rect">
            <a:avLst/>
          </a:prstGeom>
        </p:spPr>
      </p:pic>
    </p:spTree>
    <p:extLst>
      <p:ext uri="{BB962C8B-B14F-4D97-AF65-F5344CB8AC3E}">
        <p14:creationId xmlns:p14="http://schemas.microsoft.com/office/powerpoint/2010/main" val="1492845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7D192-751B-B10D-88DE-CE9AC23F119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438FB5E6-0347-4B7D-E100-1FDAD53C6E7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06916415-26B3-74F2-FE5C-FCFA2C70940F}"/>
              </a:ext>
            </a:extLst>
          </p:cNvPr>
          <p:cNvSpPr txBox="1"/>
          <p:nvPr/>
        </p:nvSpPr>
        <p:spPr>
          <a:xfrm>
            <a:off x="1066800" y="152400"/>
            <a:ext cx="10515600" cy="861774"/>
          </a:xfrm>
          <a:prstGeom prst="rect">
            <a:avLst/>
          </a:prstGeom>
          <a:noFill/>
        </p:spPr>
        <p:txBody>
          <a:bodyPr wrap="square" rtlCol="0">
            <a:spAutoFit/>
          </a:bodyPr>
          <a:lstStyle/>
          <a:p>
            <a:r>
              <a:rPr lang="en-US" sz="3200" b="1" u="sng" dirty="0"/>
              <a:t>Approach 2: PCA/Random Forest Feature Importance</a:t>
            </a:r>
          </a:p>
          <a:p>
            <a:endParaRPr lang="en-US" dirty="0"/>
          </a:p>
        </p:txBody>
      </p:sp>
      <p:sp>
        <p:nvSpPr>
          <p:cNvPr id="4" name="TextBox 3">
            <a:extLst>
              <a:ext uri="{FF2B5EF4-FFF2-40B4-BE49-F238E27FC236}">
                <a16:creationId xmlns:a16="http://schemas.microsoft.com/office/drawing/2014/main" id="{30D5A10E-1B9F-8236-63FE-621DEEC48EE4}"/>
              </a:ext>
            </a:extLst>
          </p:cNvPr>
          <p:cNvSpPr txBox="1"/>
          <p:nvPr/>
        </p:nvSpPr>
        <p:spPr>
          <a:xfrm>
            <a:off x="1032164" y="1143000"/>
            <a:ext cx="10169236" cy="1323439"/>
          </a:xfrm>
          <a:prstGeom prst="rect">
            <a:avLst/>
          </a:prstGeom>
          <a:noFill/>
        </p:spPr>
        <p:txBody>
          <a:bodyPr wrap="square">
            <a:spAutoFit/>
          </a:bodyPr>
          <a:lstStyle/>
          <a:p>
            <a:pPr marL="342900" indent="-342900">
              <a:buFont typeface="Arial" panose="020B0604020202020204" pitchFamily="34" charset="0"/>
              <a:buChar char="•"/>
            </a:pPr>
            <a:r>
              <a:rPr lang="en-US" sz="2000" dirty="0"/>
              <a:t>PCA </a:t>
            </a:r>
            <a:r>
              <a:rPr lang="en-US" sz="2000" dirty="0">
                <a:sym typeface="Wingdings" panose="05000000000000000000" pitchFamily="2" charset="2"/>
              </a:rPr>
              <a:t> Reduces dimensionality while preserving variance, useful for datasets with low correlation.</a:t>
            </a:r>
          </a:p>
          <a:p>
            <a:pPr marL="342900" indent="-342900">
              <a:buFont typeface="Arial" panose="020B0604020202020204" pitchFamily="34" charset="0"/>
              <a:buChar char="•"/>
            </a:pPr>
            <a:r>
              <a:rPr lang="en-US" sz="2000" dirty="0">
                <a:sym typeface="Wingdings" panose="05000000000000000000" pitchFamily="2" charset="2"/>
              </a:rPr>
              <a:t>Random Forest  Captures non-linear relationships(</a:t>
            </a:r>
            <a:r>
              <a:rPr lang="en-US" sz="2000" dirty="0" err="1">
                <a:sym typeface="Wingdings" panose="05000000000000000000" pitchFamily="2" charset="2"/>
              </a:rPr>
              <a:t>PMI_bias,Cosine</a:t>
            </a:r>
            <a:r>
              <a:rPr lang="en-US" sz="2000" dirty="0">
                <a:sym typeface="Wingdings" panose="05000000000000000000" pitchFamily="2" charset="2"/>
              </a:rPr>
              <a:t> Similarity), which is useful given the independent nature of the features.</a:t>
            </a:r>
            <a:endParaRPr lang="en-US" sz="2000" dirty="0"/>
          </a:p>
        </p:txBody>
      </p:sp>
      <p:pic>
        <p:nvPicPr>
          <p:cNvPr id="8" name="Picture 7">
            <a:extLst>
              <a:ext uri="{FF2B5EF4-FFF2-40B4-BE49-F238E27FC236}">
                <a16:creationId xmlns:a16="http://schemas.microsoft.com/office/drawing/2014/main" id="{159E87C9-BF07-FFDF-BCAB-209774278B42}"/>
              </a:ext>
            </a:extLst>
          </p:cNvPr>
          <p:cNvPicPr>
            <a:picLocks noChangeAspect="1"/>
          </p:cNvPicPr>
          <p:nvPr/>
        </p:nvPicPr>
        <p:blipFill>
          <a:blip r:embed="rId2"/>
          <a:stretch>
            <a:fillRect/>
          </a:stretch>
        </p:blipFill>
        <p:spPr>
          <a:xfrm>
            <a:off x="1524000" y="2890837"/>
            <a:ext cx="4257675" cy="1076325"/>
          </a:xfrm>
          <a:prstGeom prst="rect">
            <a:avLst/>
          </a:prstGeom>
        </p:spPr>
      </p:pic>
      <p:pic>
        <p:nvPicPr>
          <p:cNvPr id="3" name="Picture 2">
            <a:extLst>
              <a:ext uri="{FF2B5EF4-FFF2-40B4-BE49-F238E27FC236}">
                <a16:creationId xmlns:a16="http://schemas.microsoft.com/office/drawing/2014/main" id="{79FD9A5A-7ED4-4D00-21DA-750C5E57D84A}"/>
              </a:ext>
            </a:extLst>
          </p:cNvPr>
          <p:cNvPicPr>
            <a:picLocks noChangeAspect="1"/>
          </p:cNvPicPr>
          <p:nvPr/>
        </p:nvPicPr>
        <p:blipFill>
          <a:blip r:embed="rId3"/>
          <a:stretch>
            <a:fillRect/>
          </a:stretch>
        </p:blipFill>
        <p:spPr>
          <a:xfrm>
            <a:off x="1371600" y="4391560"/>
            <a:ext cx="8667750" cy="762000"/>
          </a:xfrm>
          <a:prstGeom prst="rect">
            <a:avLst/>
          </a:prstGeom>
        </p:spPr>
      </p:pic>
    </p:spTree>
    <p:extLst>
      <p:ext uri="{BB962C8B-B14F-4D97-AF65-F5344CB8AC3E}">
        <p14:creationId xmlns:p14="http://schemas.microsoft.com/office/powerpoint/2010/main" val="455932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53879-09A9-39CF-1629-0C93D238954A}"/>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F8114154-B154-1B39-DFFA-C733EDFA9F1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23C60449-9035-23F5-87D0-51BB1C9C0798}"/>
              </a:ext>
            </a:extLst>
          </p:cNvPr>
          <p:cNvSpPr txBox="1"/>
          <p:nvPr/>
        </p:nvSpPr>
        <p:spPr>
          <a:xfrm>
            <a:off x="1066800" y="170376"/>
            <a:ext cx="11125200" cy="1446550"/>
          </a:xfrm>
          <a:prstGeom prst="rect">
            <a:avLst/>
          </a:prstGeom>
          <a:noFill/>
        </p:spPr>
        <p:txBody>
          <a:bodyPr wrap="square">
            <a:spAutoFit/>
          </a:bodyPr>
          <a:lstStyle/>
          <a:p>
            <a:r>
              <a:rPr lang="en-US" sz="4400" u="sng" dirty="0"/>
              <a:t> </a:t>
            </a:r>
            <a:r>
              <a:rPr lang="en-US" sz="3200" b="1" u="sng" dirty="0"/>
              <a:t>Approach 2: PCA/Random Forest Feature Importance</a:t>
            </a:r>
          </a:p>
          <a:p>
            <a:endParaRPr lang="en-US" sz="4400" dirty="0"/>
          </a:p>
        </p:txBody>
      </p:sp>
      <p:pic>
        <p:nvPicPr>
          <p:cNvPr id="3" name="Picture 2">
            <a:extLst>
              <a:ext uri="{FF2B5EF4-FFF2-40B4-BE49-F238E27FC236}">
                <a16:creationId xmlns:a16="http://schemas.microsoft.com/office/drawing/2014/main" id="{7A9C4009-CABF-2B73-333E-1395B6140188}"/>
              </a:ext>
            </a:extLst>
          </p:cNvPr>
          <p:cNvPicPr>
            <a:picLocks noChangeAspect="1"/>
          </p:cNvPicPr>
          <p:nvPr/>
        </p:nvPicPr>
        <p:blipFill>
          <a:blip r:embed="rId2"/>
          <a:stretch>
            <a:fillRect/>
          </a:stretch>
        </p:blipFill>
        <p:spPr>
          <a:xfrm>
            <a:off x="2209800" y="1219200"/>
            <a:ext cx="7543800" cy="4860481"/>
          </a:xfrm>
          <a:prstGeom prst="rect">
            <a:avLst/>
          </a:prstGeom>
        </p:spPr>
      </p:pic>
    </p:spTree>
    <p:extLst>
      <p:ext uri="{BB962C8B-B14F-4D97-AF65-F5344CB8AC3E}">
        <p14:creationId xmlns:p14="http://schemas.microsoft.com/office/powerpoint/2010/main" val="260320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10C07-6EAA-987A-F380-F6FCA6FED946}"/>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BEB291EC-AB22-24CF-D4D6-C80E596A45C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6FD5A930-DB09-6AB7-34D6-5C357ED9FE43}"/>
              </a:ext>
            </a:extLst>
          </p:cNvPr>
          <p:cNvSpPr txBox="1"/>
          <p:nvPr/>
        </p:nvSpPr>
        <p:spPr>
          <a:xfrm>
            <a:off x="1066800" y="-228600"/>
            <a:ext cx="9220200" cy="1785104"/>
          </a:xfrm>
          <a:prstGeom prst="rect">
            <a:avLst/>
          </a:prstGeom>
          <a:noFill/>
        </p:spPr>
        <p:txBody>
          <a:bodyPr wrap="square">
            <a:spAutoFit/>
          </a:bodyPr>
          <a:lstStyle/>
          <a:p>
            <a:pPr marL="457200" lvl="1" indent="0">
              <a:lnSpc>
                <a:spcPct val="150000"/>
              </a:lnSpc>
              <a:buNone/>
            </a:pPr>
            <a:r>
              <a:rPr lang="en-US" sz="4400" u="sng" dirty="0"/>
              <a:t> </a:t>
            </a:r>
            <a:r>
              <a:rPr lang="en-US" sz="3200" b="1" u="sng" dirty="0"/>
              <a:t>Approach 3: SHAP + Random Forest Weights</a:t>
            </a:r>
            <a:r>
              <a:rPr lang="en-US" sz="3200" dirty="0"/>
              <a:t>.</a:t>
            </a:r>
          </a:p>
          <a:p>
            <a:endParaRPr lang="en-US" sz="4400" dirty="0"/>
          </a:p>
        </p:txBody>
      </p:sp>
      <p:sp>
        <p:nvSpPr>
          <p:cNvPr id="3" name="TextBox 2">
            <a:extLst>
              <a:ext uri="{FF2B5EF4-FFF2-40B4-BE49-F238E27FC236}">
                <a16:creationId xmlns:a16="http://schemas.microsoft.com/office/drawing/2014/main" id="{8D9F72F7-9FF5-CED8-73EA-84B3303B862E}"/>
              </a:ext>
            </a:extLst>
          </p:cNvPr>
          <p:cNvSpPr txBox="1"/>
          <p:nvPr/>
        </p:nvSpPr>
        <p:spPr>
          <a:xfrm>
            <a:off x="762000" y="1066800"/>
            <a:ext cx="9525000" cy="1631216"/>
          </a:xfrm>
          <a:prstGeom prst="rect">
            <a:avLst/>
          </a:prstGeom>
          <a:noFill/>
        </p:spPr>
        <p:txBody>
          <a:bodyPr wrap="square">
            <a:spAutoFit/>
          </a:bodyPr>
          <a:lstStyle/>
          <a:p>
            <a:pPr marL="342900" indent="-342900">
              <a:buFont typeface="Arial" panose="020B0604020202020204" pitchFamily="34" charset="0"/>
              <a:buChar char="•"/>
            </a:pPr>
            <a:r>
              <a:rPr lang="en-US" sz="2000" dirty="0">
                <a:sym typeface="Wingdings" panose="05000000000000000000" pitchFamily="2" charset="2"/>
              </a:rPr>
              <a:t>SHAP values provide interpretable feature importance, which is crucial for understanding bias.</a:t>
            </a:r>
          </a:p>
          <a:p>
            <a:pPr marL="342900" indent="-342900">
              <a:buFont typeface="Arial" panose="020B0604020202020204" pitchFamily="34" charset="0"/>
              <a:buChar char="•"/>
            </a:pPr>
            <a:r>
              <a:rPr lang="en-US" sz="2000" dirty="0">
                <a:sym typeface="Wingdings" panose="05000000000000000000" pitchFamily="2" charset="2"/>
              </a:rPr>
              <a:t>Random Forest Captures non-linear relationships, which is useful given the independent nature of the features.</a:t>
            </a:r>
            <a:endParaRPr lang="en-US" sz="2000" dirty="0"/>
          </a:p>
          <a:p>
            <a:endParaRPr lang="en-US" sz="2000" dirty="0">
              <a:sym typeface="Wingdings" panose="05000000000000000000" pitchFamily="2" charset="2"/>
            </a:endParaRPr>
          </a:p>
        </p:txBody>
      </p:sp>
      <p:pic>
        <p:nvPicPr>
          <p:cNvPr id="10" name="Picture 9">
            <a:extLst>
              <a:ext uri="{FF2B5EF4-FFF2-40B4-BE49-F238E27FC236}">
                <a16:creationId xmlns:a16="http://schemas.microsoft.com/office/drawing/2014/main" id="{A6DDDE70-6BF1-3909-C374-7C445BFEEFE3}"/>
              </a:ext>
            </a:extLst>
          </p:cNvPr>
          <p:cNvPicPr>
            <a:picLocks noChangeAspect="1"/>
          </p:cNvPicPr>
          <p:nvPr/>
        </p:nvPicPr>
        <p:blipFill>
          <a:blip r:embed="rId2"/>
          <a:stretch>
            <a:fillRect/>
          </a:stretch>
        </p:blipFill>
        <p:spPr>
          <a:xfrm>
            <a:off x="1066800" y="2698016"/>
            <a:ext cx="10372725" cy="590550"/>
          </a:xfrm>
          <a:prstGeom prst="rect">
            <a:avLst/>
          </a:prstGeom>
        </p:spPr>
      </p:pic>
      <p:pic>
        <p:nvPicPr>
          <p:cNvPr id="4" name="Picture 3">
            <a:extLst>
              <a:ext uri="{FF2B5EF4-FFF2-40B4-BE49-F238E27FC236}">
                <a16:creationId xmlns:a16="http://schemas.microsoft.com/office/drawing/2014/main" id="{AF6E2A5D-F69D-91BE-0582-6E5DB07A8D73}"/>
              </a:ext>
            </a:extLst>
          </p:cNvPr>
          <p:cNvPicPr>
            <a:picLocks noChangeAspect="1"/>
          </p:cNvPicPr>
          <p:nvPr/>
        </p:nvPicPr>
        <p:blipFill>
          <a:blip r:embed="rId3"/>
          <a:stretch>
            <a:fillRect/>
          </a:stretch>
        </p:blipFill>
        <p:spPr>
          <a:xfrm>
            <a:off x="1066800" y="3631466"/>
            <a:ext cx="8553450" cy="723900"/>
          </a:xfrm>
          <a:prstGeom prst="rect">
            <a:avLst/>
          </a:prstGeom>
        </p:spPr>
      </p:pic>
    </p:spTree>
    <p:extLst>
      <p:ext uri="{BB962C8B-B14F-4D97-AF65-F5344CB8AC3E}">
        <p14:creationId xmlns:p14="http://schemas.microsoft.com/office/powerpoint/2010/main" val="3558226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73D5E-B616-AD48-8F64-03F8C03C4F53}"/>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3D702358-C1E8-E932-FEF0-356A017DEB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B9BDDEEC-E6EA-0F95-2467-DBC0E9B71E6E}"/>
              </a:ext>
            </a:extLst>
          </p:cNvPr>
          <p:cNvSpPr txBox="1"/>
          <p:nvPr/>
        </p:nvSpPr>
        <p:spPr>
          <a:xfrm>
            <a:off x="1066800" y="-228600"/>
            <a:ext cx="9220200" cy="1785104"/>
          </a:xfrm>
          <a:prstGeom prst="rect">
            <a:avLst/>
          </a:prstGeom>
          <a:noFill/>
        </p:spPr>
        <p:txBody>
          <a:bodyPr wrap="square">
            <a:spAutoFit/>
          </a:bodyPr>
          <a:lstStyle/>
          <a:p>
            <a:pPr marL="457200" lvl="1" indent="0">
              <a:lnSpc>
                <a:spcPct val="150000"/>
              </a:lnSpc>
              <a:buNone/>
            </a:pPr>
            <a:r>
              <a:rPr lang="en-US" sz="4400" u="sng" dirty="0"/>
              <a:t> </a:t>
            </a:r>
            <a:r>
              <a:rPr lang="en-US" sz="3200" b="1" u="sng" dirty="0"/>
              <a:t>Approach 3: SHAP + Random Forest Weights</a:t>
            </a:r>
            <a:r>
              <a:rPr lang="en-US" sz="3200" dirty="0"/>
              <a:t>.</a:t>
            </a:r>
          </a:p>
          <a:p>
            <a:endParaRPr lang="en-US" sz="4400" dirty="0"/>
          </a:p>
        </p:txBody>
      </p:sp>
      <p:pic>
        <p:nvPicPr>
          <p:cNvPr id="2" name="Picture 1">
            <a:extLst>
              <a:ext uri="{FF2B5EF4-FFF2-40B4-BE49-F238E27FC236}">
                <a16:creationId xmlns:a16="http://schemas.microsoft.com/office/drawing/2014/main" id="{96FF34C0-D2BE-87ED-DB77-CC88AC5BBA90}"/>
              </a:ext>
            </a:extLst>
          </p:cNvPr>
          <p:cNvPicPr>
            <a:picLocks noChangeAspect="1"/>
          </p:cNvPicPr>
          <p:nvPr/>
        </p:nvPicPr>
        <p:blipFill>
          <a:blip r:embed="rId2"/>
          <a:stretch>
            <a:fillRect/>
          </a:stretch>
        </p:blipFill>
        <p:spPr>
          <a:xfrm>
            <a:off x="1905000" y="1302543"/>
            <a:ext cx="6916292" cy="4252913"/>
          </a:xfrm>
          <a:prstGeom prst="rect">
            <a:avLst/>
          </a:prstGeom>
        </p:spPr>
      </p:pic>
    </p:spTree>
    <p:extLst>
      <p:ext uri="{BB962C8B-B14F-4D97-AF65-F5344CB8AC3E}">
        <p14:creationId xmlns:p14="http://schemas.microsoft.com/office/powerpoint/2010/main" val="1659274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E626-D140-FD9C-DCCB-97B793B86212}"/>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DCC2A6C5-2B89-FEE0-C911-4C715C64F1B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2" name="TextBox 11">
            <a:extLst>
              <a:ext uri="{FF2B5EF4-FFF2-40B4-BE49-F238E27FC236}">
                <a16:creationId xmlns:a16="http://schemas.microsoft.com/office/drawing/2014/main" id="{66532F8D-C751-9105-7F46-CF805AACD195}"/>
              </a:ext>
            </a:extLst>
          </p:cNvPr>
          <p:cNvSpPr txBox="1"/>
          <p:nvPr/>
        </p:nvSpPr>
        <p:spPr>
          <a:xfrm>
            <a:off x="2286000" y="0"/>
            <a:ext cx="9220200" cy="739690"/>
          </a:xfrm>
          <a:prstGeom prst="rect">
            <a:avLst/>
          </a:prstGeom>
          <a:noFill/>
        </p:spPr>
        <p:txBody>
          <a:bodyPr wrap="square">
            <a:spAutoFit/>
          </a:bodyPr>
          <a:lstStyle/>
          <a:p>
            <a:pPr marL="457200" lvl="1" indent="0">
              <a:lnSpc>
                <a:spcPct val="150000"/>
              </a:lnSpc>
              <a:buNone/>
            </a:pPr>
            <a:r>
              <a:rPr lang="en-US" sz="3200" b="1" u="sng" dirty="0"/>
              <a:t>Comparison of Approaches</a:t>
            </a:r>
            <a:endParaRPr lang="en-US" sz="4400" b="1" u="sng" dirty="0"/>
          </a:p>
        </p:txBody>
      </p:sp>
      <p:pic>
        <p:nvPicPr>
          <p:cNvPr id="3" name="Picture 2">
            <a:extLst>
              <a:ext uri="{FF2B5EF4-FFF2-40B4-BE49-F238E27FC236}">
                <a16:creationId xmlns:a16="http://schemas.microsoft.com/office/drawing/2014/main" id="{BA59BC71-A4BD-A251-D718-83880420BEA0}"/>
              </a:ext>
            </a:extLst>
          </p:cNvPr>
          <p:cNvPicPr>
            <a:picLocks noChangeAspect="1"/>
          </p:cNvPicPr>
          <p:nvPr/>
        </p:nvPicPr>
        <p:blipFill>
          <a:blip r:embed="rId2"/>
          <a:stretch>
            <a:fillRect/>
          </a:stretch>
        </p:blipFill>
        <p:spPr>
          <a:xfrm>
            <a:off x="533400" y="1219200"/>
            <a:ext cx="7118624" cy="3429000"/>
          </a:xfrm>
          <a:prstGeom prst="rect">
            <a:avLst/>
          </a:prstGeom>
        </p:spPr>
      </p:pic>
      <p:pic>
        <p:nvPicPr>
          <p:cNvPr id="4" name="Picture 3">
            <a:extLst>
              <a:ext uri="{FF2B5EF4-FFF2-40B4-BE49-F238E27FC236}">
                <a16:creationId xmlns:a16="http://schemas.microsoft.com/office/drawing/2014/main" id="{2C0D6680-2369-7AD3-AA6E-CB37AD7026B2}"/>
              </a:ext>
            </a:extLst>
          </p:cNvPr>
          <p:cNvPicPr>
            <a:picLocks noChangeAspect="1"/>
          </p:cNvPicPr>
          <p:nvPr/>
        </p:nvPicPr>
        <p:blipFill>
          <a:blip r:embed="rId3"/>
          <a:stretch>
            <a:fillRect/>
          </a:stretch>
        </p:blipFill>
        <p:spPr>
          <a:xfrm>
            <a:off x="6553200" y="4351422"/>
            <a:ext cx="4133850" cy="1552575"/>
          </a:xfrm>
          <a:prstGeom prst="rect">
            <a:avLst/>
          </a:prstGeom>
        </p:spPr>
      </p:pic>
    </p:spTree>
    <p:extLst>
      <p:ext uri="{BB962C8B-B14F-4D97-AF65-F5344CB8AC3E}">
        <p14:creationId xmlns:p14="http://schemas.microsoft.com/office/powerpoint/2010/main" val="2662643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B9DB5-265C-4BAD-913C-74ED75D14FDC}"/>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F108CB50-9E35-8281-ABE6-A695D5CE4B2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TextBox 2">
            <a:extLst>
              <a:ext uri="{FF2B5EF4-FFF2-40B4-BE49-F238E27FC236}">
                <a16:creationId xmlns:a16="http://schemas.microsoft.com/office/drawing/2014/main" id="{9D1ADBCC-9A2A-CF56-4335-12185413F2F4}"/>
              </a:ext>
            </a:extLst>
          </p:cNvPr>
          <p:cNvSpPr txBox="1"/>
          <p:nvPr/>
        </p:nvSpPr>
        <p:spPr>
          <a:xfrm>
            <a:off x="1981200" y="228600"/>
            <a:ext cx="6096000" cy="584775"/>
          </a:xfrm>
          <a:prstGeom prst="rect">
            <a:avLst/>
          </a:prstGeom>
          <a:noFill/>
        </p:spPr>
        <p:txBody>
          <a:bodyPr wrap="square">
            <a:spAutoFit/>
          </a:bodyPr>
          <a:lstStyle/>
          <a:p>
            <a:pPr algn="ctr"/>
            <a:r>
              <a:rPr lang="en-US" sz="3200" b="1" u="sng" dirty="0"/>
              <a:t>Validation of Approaches</a:t>
            </a:r>
          </a:p>
        </p:txBody>
      </p:sp>
      <p:sp>
        <p:nvSpPr>
          <p:cNvPr id="4" name="TextBox 3">
            <a:extLst>
              <a:ext uri="{FF2B5EF4-FFF2-40B4-BE49-F238E27FC236}">
                <a16:creationId xmlns:a16="http://schemas.microsoft.com/office/drawing/2014/main" id="{C0982FB0-946E-AB74-2BC5-2CB788EC25B2}"/>
              </a:ext>
            </a:extLst>
          </p:cNvPr>
          <p:cNvSpPr txBox="1"/>
          <p:nvPr/>
        </p:nvSpPr>
        <p:spPr>
          <a:xfrm>
            <a:off x="1057564" y="1555758"/>
            <a:ext cx="9372600" cy="1477328"/>
          </a:xfrm>
          <a:prstGeom prst="rect">
            <a:avLst/>
          </a:prstGeom>
          <a:noFill/>
        </p:spPr>
        <p:txBody>
          <a:bodyPr wrap="square">
            <a:spAutoFit/>
          </a:bodyPr>
          <a:lstStyle/>
          <a:p>
            <a:endParaRPr lang="en-US" dirty="0"/>
          </a:p>
          <a:p>
            <a:r>
              <a:rPr lang="en-US" b="1" dirty="0"/>
              <a:t>Mann-Whitney U Test:</a:t>
            </a:r>
            <a:r>
              <a:rPr lang="en-US" dirty="0"/>
              <a:t> Tests for significant differences between male and female bias scores.</a:t>
            </a:r>
          </a:p>
          <a:p>
            <a:endParaRPr lang="en-US" dirty="0"/>
          </a:p>
          <a:p>
            <a:r>
              <a:rPr lang="en-US" b="1" dirty="0"/>
              <a:t>Shapiro-wilk Test:</a:t>
            </a:r>
            <a:r>
              <a:rPr lang="en-US" dirty="0"/>
              <a:t> Tests for differences in the distributions of bias scores.</a:t>
            </a:r>
          </a:p>
          <a:p>
            <a:endParaRPr lang="en-US" dirty="0"/>
          </a:p>
        </p:txBody>
      </p:sp>
      <p:sp>
        <p:nvSpPr>
          <p:cNvPr id="7" name="TextBox 6">
            <a:extLst>
              <a:ext uri="{FF2B5EF4-FFF2-40B4-BE49-F238E27FC236}">
                <a16:creationId xmlns:a16="http://schemas.microsoft.com/office/drawing/2014/main" id="{A6E3482A-9496-F4BB-5CB1-76A0EE777ACD}"/>
              </a:ext>
            </a:extLst>
          </p:cNvPr>
          <p:cNvSpPr txBox="1"/>
          <p:nvPr/>
        </p:nvSpPr>
        <p:spPr>
          <a:xfrm>
            <a:off x="914400" y="953114"/>
            <a:ext cx="6096000" cy="461665"/>
          </a:xfrm>
          <a:prstGeom prst="rect">
            <a:avLst/>
          </a:prstGeom>
          <a:noFill/>
        </p:spPr>
        <p:txBody>
          <a:bodyPr wrap="square">
            <a:spAutoFit/>
          </a:bodyPr>
          <a:lstStyle/>
          <a:p>
            <a:r>
              <a:rPr lang="en-US" sz="2400" dirty="0"/>
              <a:t>Validating Using Statistical Testing</a:t>
            </a:r>
          </a:p>
        </p:txBody>
      </p:sp>
      <p:graphicFrame>
        <p:nvGraphicFramePr>
          <p:cNvPr id="2" name="Table 1">
            <a:extLst>
              <a:ext uri="{FF2B5EF4-FFF2-40B4-BE49-F238E27FC236}">
                <a16:creationId xmlns:a16="http://schemas.microsoft.com/office/drawing/2014/main" id="{EC4E3114-79FF-CD53-6F20-FA8F47FEC6E6}"/>
              </a:ext>
            </a:extLst>
          </p:cNvPr>
          <p:cNvGraphicFramePr>
            <a:graphicFrameLocks noGrp="1"/>
          </p:cNvGraphicFramePr>
          <p:nvPr/>
        </p:nvGraphicFramePr>
        <p:xfrm>
          <a:off x="1057564" y="3818420"/>
          <a:ext cx="9448800" cy="1463040"/>
        </p:xfrm>
        <a:graphic>
          <a:graphicData uri="http://schemas.openxmlformats.org/drawingml/2006/table">
            <a:tbl>
              <a:tblPr/>
              <a:tblGrid>
                <a:gridCol w="3149600">
                  <a:extLst>
                    <a:ext uri="{9D8B030D-6E8A-4147-A177-3AD203B41FA5}">
                      <a16:colId xmlns:a16="http://schemas.microsoft.com/office/drawing/2014/main" val="2314520546"/>
                    </a:ext>
                  </a:extLst>
                </a:gridCol>
                <a:gridCol w="3149600">
                  <a:extLst>
                    <a:ext uri="{9D8B030D-6E8A-4147-A177-3AD203B41FA5}">
                      <a16:colId xmlns:a16="http://schemas.microsoft.com/office/drawing/2014/main" val="1098248212"/>
                    </a:ext>
                  </a:extLst>
                </a:gridCol>
                <a:gridCol w="3149600">
                  <a:extLst>
                    <a:ext uri="{9D8B030D-6E8A-4147-A177-3AD203B41FA5}">
                      <a16:colId xmlns:a16="http://schemas.microsoft.com/office/drawing/2014/main" val="137019031"/>
                    </a:ext>
                  </a:extLst>
                </a:gridCol>
              </a:tblGrid>
              <a:tr h="335280">
                <a:tc>
                  <a:txBody>
                    <a:bodyPr/>
                    <a:lstStyle/>
                    <a:p>
                      <a:r>
                        <a:rPr lang="en-US" sz="1800" b="1"/>
                        <a:t>Method</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a:t>Shapiro-Wilk Test (p-value)</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a:t>Mann-Whitney U Test</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265885"/>
                  </a:ext>
                </a:extLst>
              </a:tr>
              <a:tr h="335280">
                <a:tc>
                  <a:txBody>
                    <a:bodyPr/>
                    <a:lstStyle/>
                    <a:p>
                      <a:r>
                        <a:rPr lang="en-US" sz="1800" dirty="0"/>
                        <a:t>SHAP + RF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a:t>0.6390 ✅</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a:t>U = 198.0, p &lt; 0.0001 ✅</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9008836"/>
                  </a:ext>
                </a:extLst>
              </a:tr>
              <a:tr h="335280">
                <a:tc>
                  <a:txBody>
                    <a:bodyPr/>
                    <a:lstStyle/>
                    <a:p>
                      <a:r>
                        <a:rPr lang="en-US" sz="1800"/>
                        <a:t>PCA + RF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a:t>0.0170 ❌</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a:t>U = 224.0, p &lt; 0.0001 ✅</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9364685"/>
                  </a:ext>
                </a:extLst>
              </a:tr>
              <a:tr h="335280">
                <a:tc>
                  <a:txBody>
                    <a:bodyPr/>
                    <a:lstStyle/>
                    <a:p>
                      <a:r>
                        <a:rPr lang="en-US" sz="1800"/>
                        <a:t>PCA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a:t>0.3735 ✅</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a:t>U = 190.0, p &lt; 0.0001 ✅</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3055892"/>
                  </a:ext>
                </a:extLst>
              </a:tr>
            </a:tbl>
          </a:graphicData>
        </a:graphic>
      </p:graphicFrame>
    </p:spTree>
    <p:extLst>
      <p:ext uri="{BB962C8B-B14F-4D97-AF65-F5344CB8AC3E}">
        <p14:creationId xmlns:p14="http://schemas.microsoft.com/office/powerpoint/2010/main" val="1125821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93571-58A6-7744-9A1C-A2F2AF5EBD37}"/>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E53E1804-4647-87B6-0592-D2FC7B07D022}"/>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TextBox 2">
            <a:extLst>
              <a:ext uri="{FF2B5EF4-FFF2-40B4-BE49-F238E27FC236}">
                <a16:creationId xmlns:a16="http://schemas.microsoft.com/office/drawing/2014/main" id="{B56D0FF5-3E14-6468-E765-58602B1F823B}"/>
              </a:ext>
            </a:extLst>
          </p:cNvPr>
          <p:cNvSpPr txBox="1"/>
          <p:nvPr/>
        </p:nvSpPr>
        <p:spPr>
          <a:xfrm>
            <a:off x="1981200" y="228600"/>
            <a:ext cx="6096000" cy="584775"/>
          </a:xfrm>
          <a:prstGeom prst="rect">
            <a:avLst/>
          </a:prstGeom>
          <a:noFill/>
        </p:spPr>
        <p:txBody>
          <a:bodyPr wrap="square">
            <a:spAutoFit/>
          </a:bodyPr>
          <a:lstStyle/>
          <a:p>
            <a:pPr algn="ctr"/>
            <a:r>
              <a:rPr lang="en-US" sz="3200" b="1" u="sng" dirty="0"/>
              <a:t>Validation of Approaches</a:t>
            </a:r>
          </a:p>
        </p:txBody>
      </p:sp>
      <p:sp>
        <p:nvSpPr>
          <p:cNvPr id="7" name="TextBox 6">
            <a:extLst>
              <a:ext uri="{FF2B5EF4-FFF2-40B4-BE49-F238E27FC236}">
                <a16:creationId xmlns:a16="http://schemas.microsoft.com/office/drawing/2014/main" id="{7F070AA7-D663-C7EA-6FE5-C5AB146AA68E}"/>
              </a:ext>
            </a:extLst>
          </p:cNvPr>
          <p:cNvSpPr txBox="1"/>
          <p:nvPr/>
        </p:nvSpPr>
        <p:spPr>
          <a:xfrm>
            <a:off x="914400" y="953114"/>
            <a:ext cx="6096000" cy="461665"/>
          </a:xfrm>
          <a:prstGeom prst="rect">
            <a:avLst/>
          </a:prstGeom>
          <a:noFill/>
        </p:spPr>
        <p:txBody>
          <a:bodyPr wrap="square">
            <a:spAutoFit/>
          </a:bodyPr>
          <a:lstStyle/>
          <a:p>
            <a:r>
              <a:rPr lang="en-US" sz="2400" dirty="0"/>
              <a:t>Validating Using Statistical Testing</a:t>
            </a:r>
          </a:p>
        </p:txBody>
      </p:sp>
      <p:graphicFrame>
        <p:nvGraphicFramePr>
          <p:cNvPr id="5" name="Table 4">
            <a:extLst>
              <a:ext uri="{FF2B5EF4-FFF2-40B4-BE49-F238E27FC236}">
                <a16:creationId xmlns:a16="http://schemas.microsoft.com/office/drawing/2014/main" id="{B4765181-E177-2531-308D-37029790992C}"/>
              </a:ext>
            </a:extLst>
          </p:cNvPr>
          <p:cNvGraphicFramePr>
            <a:graphicFrameLocks noGrp="1"/>
          </p:cNvGraphicFramePr>
          <p:nvPr/>
        </p:nvGraphicFramePr>
        <p:xfrm>
          <a:off x="1493983" y="1828800"/>
          <a:ext cx="8031017" cy="1776416"/>
        </p:xfrm>
        <a:graphic>
          <a:graphicData uri="http://schemas.openxmlformats.org/drawingml/2006/table">
            <a:tbl>
              <a:tblPr/>
              <a:tblGrid>
                <a:gridCol w="1384443">
                  <a:extLst>
                    <a:ext uri="{9D8B030D-6E8A-4147-A177-3AD203B41FA5}">
                      <a16:colId xmlns:a16="http://schemas.microsoft.com/office/drawing/2014/main" val="2800331906"/>
                    </a:ext>
                  </a:extLst>
                </a:gridCol>
                <a:gridCol w="1654139">
                  <a:extLst>
                    <a:ext uri="{9D8B030D-6E8A-4147-A177-3AD203B41FA5}">
                      <a16:colId xmlns:a16="http://schemas.microsoft.com/office/drawing/2014/main" val="787740985"/>
                    </a:ext>
                  </a:extLst>
                </a:gridCol>
                <a:gridCol w="1654139">
                  <a:extLst>
                    <a:ext uri="{9D8B030D-6E8A-4147-A177-3AD203B41FA5}">
                      <a16:colId xmlns:a16="http://schemas.microsoft.com/office/drawing/2014/main" val="3393098522"/>
                    </a:ext>
                  </a:extLst>
                </a:gridCol>
                <a:gridCol w="1654139">
                  <a:extLst>
                    <a:ext uri="{9D8B030D-6E8A-4147-A177-3AD203B41FA5}">
                      <a16:colId xmlns:a16="http://schemas.microsoft.com/office/drawing/2014/main" val="1251109743"/>
                    </a:ext>
                  </a:extLst>
                </a:gridCol>
                <a:gridCol w="1684157">
                  <a:extLst>
                    <a:ext uri="{9D8B030D-6E8A-4147-A177-3AD203B41FA5}">
                      <a16:colId xmlns:a16="http://schemas.microsoft.com/office/drawing/2014/main" val="4187987025"/>
                    </a:ext>
                  </a:extLst>
                </a:gridCol>
              </a:tblGrid>
              <a:tr h="444104">
                <a:tc>
                  <a:txBody>
                    <a:bodyPr/>
                    <a:lstStyle/>
                    <a:p>
                      <a:r>
                        <a:rPr lang="en-US" b="1"/>
                        <a:t>Method</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Std. Dev.</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Variance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Cohen’s d</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Median Diff.</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8216523"/>
                  </a:ext>
                </a:extLst>
              </a:tr>
              <a:tr h="444104">
                <a:tc>
                  <a:txBody>
                    <a:bodyPr/>
                    <a:lstStyle/>
                    <a:p>
                      <a:r>
                        <a:rPr lang="en-US"/>
                        <a:t>SHAP + RF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0.378</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t>0.143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3.33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0.7008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4331654"/>
                  </a:ext>
                </a:extLst>
              </a:tr>
              <a:tr h="444104">
                <a:tc>
                  <a:txBody>
                    <a:bodyPr/>
                    <a:lstStyle/>
                    <a:p>
                      <a:r>
                        <a:rPr lang="en-US" dirty="0"/>
                        <a:t>PCA + RF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0.505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4.14</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1.0467</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9706850"/>
                  </a:ext>
                </a:extLst>
              </a:tr>
              <a:tr h="444104">
                <a:tc>
                  <a:txBody>
                    <a:bodyPr/>
                    <a:lstStyle/>
                    <a:p>
                      <a:r>
                        <a:rPr lang="en-US" dirty="0"/>
                        <a:t>PCA 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0.385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0.148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3.69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0.7808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7115918"/>
                  </a:ext>
                </a:extLst>
              </a:tr>
            </a:tbl>
          </a:graphicData>
        </a:graphic>
      </p:graphicFrame>
      <p:sp>
        <p:nvSpPr>
          <p:cNvPr id="8" name="TextBox 7">
            <a:extLst>
              <a:ext uri="{FF2B5EF4-FFF2-40B4-BE49-F238E27FC236}">
                <a16:creationId xmlns:a16="http://schemas.microsoft.com/office/drawing/2014/main" id="{55AB22E1-BF1E-7D9A-FC02-D0B83B2C84C9}"/>
              </a:ext>
            </a:extLst>
          </p:cNvPr>
          <p:cNvSpPr txBox="1"/>
          <p:nvPr/>
        </p:nvSpPr>
        <p:spPr>
          <a:xfrm>
            <a:off x="914400" y="4038600"/>
            <a:ext cx="9906000"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Stability:</a:t>
            </a:r>
            <a:r>
              <a:rPr lang="en-US" dirty="0"/>
              <a:t> SHAP + RF has the </a:t>
            </a:r>
            <a:r>
              <a:rPr lang="en-US" b="1" dirty="0"/>
              <a:t>lowest standard deviation and variance</a:t>
            </a:r>
            <a:r>
              <a:rPr lang="en-US" dirty="0"/>
              <a:t>, meaning more </a:t>
            </a:r>
            <a:r>
              <a:rPr lang="en-US" b="1" dirty="0"/>
              <a:t>consistent bias scores</a:t>
            </a:r>
            <a:r>
              <a:rPr lang="en-US" dirty="0"/>
              <a:t> across occupations.</a:t>
            </a:r>
          </a:p>
          <a:p>
            <a:pPr marL="285750" indent="-285750">
              <a:buFont typeface="Arial" panose="020B0604020202020204" pitchFamily="34" charset="0"/>
              <a:buChar char="•"/>
            </a:pPr>
            <a:r>
              <a:rPr lang="en-US" b="1" dirty="0"/>
              <a:t>Discrimination:</a:t>
            </a:r>
            <a:r>
              <a:rPr lang="en-US" dirty="0"/>
              <a:t> All methods showed </a:t>
            </a:r>
            <a:r>
              <a:rPr lang="en-US" b="1" dirty="0"/>
              <a:t>Cohen’s d &gt; 3.0</a:t>
            </a:r>
            <a:r>
              <a:rPr lang="en-US" dirty="0"/>
              <a:t>, indicating </a:t>
            </a:r>
            <a:r>
              <a:rPr lang="en-US" b="1" dirty="0"/>
              <a:t>strong separation</a:t>
            </a:r>
            <a:r>
              <a:rPr lang="en-US" dirty="0"/>
              <a:t> between male- and female-biased groups.</a:t>
            </a:r>
          </a:p>
          <a:p>
            <a:pPr marL="285750" indent="-285750">
              <a:buFont typeface="Arial" panose="020B0604020202020204" pitchFamily="34" charset="0"/>
              <a:buChar char="•"/>
            </a:pPr>
            <a:r>
              <a:rPr lang="en-US" b="1" dirty="0"/>
              <a:t>PCA + RF</a:t>
            </a:r>
            <a:r>
              <a:rPr lang="en-US" dirty="0"/>
              <a:t> had the </a:t>
            </a:r>
            <a:r>
              <a:rPr lang="en-US" b="1" dirty="0"/>
              <a:t>strongest effect size</a:t>
            </a:r>
            <a:r>
              <a:rPr lang="en-US" dirty="0"/>
              <a:t> (d = 4.14) but was also </a:t>
            </a:r>
            <a:r>
              <a:rPr lang="en-US" b="1" dirty="0"/>
              <a:t>less stable</a:t>
            </a:r>
            <a:r>
              <a:rPr lang="en-US" dirty="0"/>
              <a:t>. SHAP + RF provides the </a:t>
            </a:r>
            <a:r>
              <a:rPr lang="en-US" b="1" dirty="0"/>
              <a:t>best balance</a:t>
            </a:r>
            <a:r>
              <a:rPr lang="en-US" dirty="0"/>
              <a:t> between consistency and discrimination.</a:t>
            </a:r>
          </a:p>
        </p:txBody>
      </p:sp>
    </p:spTree>
    <p:extLst>
      <p:ext uri="{BB962C8B-B14F-4D97-AF65-F5344CB8AC3E}">
        <p14:creationId xmlns:p14="http://schemas.microsoft.com/office/powerpoint/2010/main" val="1357627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FB6FA-2B13-40C0-82E2-78A77FE4AB0E}"/>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E1FEABC-4F62-6A29-6695-2FDDAB1E228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6" name="TextBox 5">
            <a:extLst>
              <a:ext uri="{FF2B5EF4-FFF2-40B4-BE49-F238E27FC236}">
                <a16:creationId xmlns:a16="http://schemas.microsoft.com/office/drawing/2014/main" id="{10DAEAF5-EA42-1659-3649-F19FE4737472}"/>
              </a:ext>
            </a:extLst>
          </p:cNvPr>
          <p:cNvSpPr txBox="1"/>
          <p:nvPr/>
        </p:nvSpPr>
        <p:spPr>
          <a:xfrm>
            <a:off x="4572000" y="381290"/>
            <a:ext cx="2667000" cy="584775"/>
          </a:xfrm>
          <a:prstGeom prst="rect">
            <a:avLst/>
          </a:prstGeom>
          <a:noFill/>
        </p:spPr>
        <p:txBody>
          <a:bodyPr wrap="square">
            <a:spAutoFit/>
          </a:bodyPr>
          <a:lstStyle/>
          <a:p>
            <a:r>
              <a:rPr lang="en-US" sz="3200" b="1" u="sng" dirty="0"/>
              <a:t>Validation</a:t>
            </a:r>
          </a:p>
        </p:txBody>
      </p:sp>
      <p:pic>
        <p:nvPicPr>
          <p:cNvPr id="3" name="Picture 2">
            <a:extLst>
              <a:ext uri="{FF2B5EF4-FFF2-40B4-BE49-F238E27FC236}">
                <a16:creationId xmlns:a16="http://schemas.microsoft.com/office/drawing/2014/main" id="{0A1798BE-7E5E-58B6-4528-1B9EBC488046}"/>
              </a:ext>
            </a:extLst>
          </p:cNvPr>
          <p:cNvPicPr>
            <a:picLocks noChangeAspect="1"/>
          </p:cNvPicPr>
          <p:nvPr/>
        </p:nvPicPr>
        <p:blipFill>
          <a:blip r:embed="rId2"/>
          <a:stretch>
            <a:fillRect/>
          </a:stretch>
        </p:blipFill>
        <p:spPr>
          <a:xfrm>
            <a:off x="457200" y="1578769"/>
            <a:ext cx="6545076" cy="3700462"/>
          </a:xfrm>
          <a:prstGeom prst="rect">
            <a:avLst/>
          </a:prstGeom>
        </p:spPr>
      </p:pic>
      <p:sp>
        <p:nvSpPr>
          <p:cNvPr id="4" name="Rectangle 1">
            <a:extLst>
              <a:ext uri="{FF2B5EF4-FFF2-40B4-BE49-F238E27FC236}">
                <a16:creationId xmlns:a16="http://schemas.microsoft.com/office/drawing/2014/main" id="{0B6D0933-DFBE-0CE9-4759-30F0714E6307}"/>
              </a:ext>
            </a:extLst>
          </p:cNvPr>
          <p:cNvSpPr>
            <a:spLocks noChangeArrowheads="1"/>
          </p:cNvSpPr>
          <p:nvPr/>
        </p:nvSpPr>
        <p:spPr bwMode="auto">
          <a:xfrm>
            <a:off x="7010400" y="2208708"/>
            <a:ext cx="51816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Mention that </a:t>
            </a:r>
            <a:r>
              <a:rPr kumimoji="0" lang="en-US" altLang="en-US" sz="1800" b="1" i="0" u="none" strike="noStrike" cap="none" normalizeH="0" baseline="0" dirty="0">
                <a:ln>
                  <a:noFill/>
                </a:ln>
                <a:solidFill>
                  <a:schemeClr val="tx1"/>
                </a:solidFill>
                <a:effectLst/>
                <a:latin typeface="Arial" panose="020B0604020202020204" pitchFamily="34" charset="0"/>
              </a:rPr>
              <a:t>PCA + RF</a:t>
            </a:r>
            <a:r>
              <a:rPr kumimoji="0" lang="en-US" altLang="en-US" sz="1800" b="0" i="0" u="none" strike="noStrike" cap="none" normalizeH="0" baseline="0" dirty="0">
                <a:ln>
                  <a:noFill/>
                </a:ln>
                <a:solidFill>
                  <a:schemeClr val="tx1"/>
                </a:solidFill>
                <a:effectLst/>
                <a:latin typeface="Arial" panose="020B0604020202020204" pitchFamily="34" charset="0"/>
              </a:rPr>
              <a:t> may be under detecting directional bias.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Emphasize that </a:t>
            </a:r>
            <a:r>
              <a:rPr kumimoji="0" lang="en-US" altLang="en-US" sz="1800" b="1" i="0" u="none" strike="noStrike" cap="none" normalizeH="0" baseline="0" dirty="0">
                <a:ln>
                  <a:noFill/>
                </a:ln>
                <a:solidFill>
                  <a:schemeClr val="tx1"/>
                </a:solidFill>
                <a:effectLst/>
                <a:latin typeface="Arial" panose="020B0604020202020204" pitchFamily="34" charset="0"/>
              </a:rPr>
              <a:t>SHAP + RF</a:t>
            </a:r>
            <a:r>
              <a:rPr kumimoji="0" lang="en-US" altLang="en-US" sz="1800" b="0" i="0" u="none" strike="noStrike" cap="none" normalizeH="0" baseline="0" dirty="0">
                <a:ln>
                  <a:noFill/>
                </a:ln>
                <a:solidFill>
                  <a:schemeClr val="tx1"/>
                </a:solidFill>
                <a:effectLst/>
                <a:latin typeface="Arial" panose="020B0604020202020204" pitchFamily="34" charset="0"/>
              </a:rPr>
              <a:t> offers balanced, confident bias detection.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Highlight that </a:t>
            </a:r>
            <a:r>
              <a:rPr kumimoji="0" lang="en-US" altLang="en-US" sz="1800" b="1" i="0" u="none" strike="noStrike" cap="none" normalizeH="0" baseline="0" dirty="0">
                <a:ln>
                  <a:noFill/>
                </a:ln>
                <a:solidFill>
                  <a:schemeClr val="tx1"/>
                </a:solidFill>
                <a:effectLst/>
                <a:latin typeface="Arial" panose="020B0604020202020204" pitchFamily="34" charset="0"/>
              </a:rPr>
              <a:t>PCA Only</a:t>
            </a:r>
            <a:r>
              <a:rPr kumimoji="0" lang="en-US" altLang="en-US" sz="1800" b="0" i="0" u="none" strike="noStrike" cap="none" normalizeH="0" baseline="0" dirty="0">
                <a:ln>
                  <a:noFill/>
                </a:ln>
                <a:solidFill>
                  <a:schemeClr val="tx1"/>
                </a:solidFill>
                <a:effectLst/>
                <a:latin typeface="Arial" panose="020B0604020202020204" pitchFamily="34" charset="0"/>
              </a:rPr>
              <a:t> can over-amplify female bias, showing less consistency.</a:t>
            </a:r>
          </a:p>
        </p:txBody>
      </p:sp>
    </p:spTree>
    <p:extLst>
      <p:ext uri="{BB962C8B-B14F-4D97-AF65-F5344CB8AC3E}">
        <p14:creationId xmlns:p14="http://schemas.microsoft.com/office/powerpoint/2010/main" val="1464824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7C8CC-2FF2-27B3-71F7-67CB038E8BE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92BA6860-D199-63BC-5130-BDDA2A8BE588}"/>
              </a:ext>
            </a:extLst>
          </p:cNvPr>
          <p:cNvSpPr/>
          <p:nvPr/>
        </p:nvSpPr>
        <p:spPr>
          <a:xfrm>
            <a:off x="304800" y="61811"/>
            <a:ext cx="11658600" cy="769441"/>
          </a:xfrm>
          <a:prstGeom prst="rect">
            <a:avLst/>
          </a:prstGeom>
        </p:spPr>
        <p:txBody>
          <a:bodyPr wrap="square">
            <a:spAutoFit/>
          </a:bodyPr>
          <a:lstStyle/>
          <a:p>
            <a:r>
              <a:rPr lang="en-US" sz="4400" u="sng" dirty="0"/>
              <a:t> Why is detecting bias in Audio data important?.</a:t>
            </a:r>
            <a:endParaRPr lang="en-US" sz="4400" dirty="0"/>
          </a:p>
        </p:txBody>
      </p:sp>
      <p:sp>
        <p:nvSpPr>
          <p:cNvPr id="52" name="Rectangle 51">
            <a:extLst>
              <a:ext uri="{FF2B5EF4-FFF2-40B4-BE49-F238E27FC236}">
                <a16:creationId xmlns:a16="http://schemas.microsoft.com/office/drawing/2014/main" id="{F31044FB-C3B0-C1FD-AE42-EBB77A5AD9E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F748261A-4388-064C-F6F2-2AFD7D0009A3}"/>
              </a:ext>
            </a:extLst>
          </p:cNvPr>
          <p:cNvSpPr txBox="1"/>
          <p:nvPr/>
        </p:nvSpPr>
        <p:spPr>
          <a:xfrm>
            <a:off x="1905000" y="1182231"/>
            <a:ext cx="8458200" cy="2246769"/>
          </a:xfrm>
          <a:prstGeom prst="rect">
            <a:avLst/>
          </a:prstGeom>
          <a:solidFill>
            <a:schemeClr val="bg1">
              <a:lumMod val="95000"/>
              <a:alpha val="57000"/>
            </a:schemeClr>
          </a:solidFill>
        </p:spPr>
        <p:txBody>
          <a:bodyPr wrap="square" rtlCol="0">
            <a:spAutoFit/>
          </a:bodyPr>
          <a:lstStyle/>
          <a:p>
            <a:r>
              <a:rPr lang="en-US" sz="2800" dirty="0"/>
              <a:t>Audio Data is used to build systems in critical areas:</a:t>
            </a:r>
          </a:p>
          <a:p>
            <a:pPr marL="914400" lvl="1" indent="-457200">
              <a:buFont typeface="Arial" panose="020B0604020202020204" pitchFamily="34" charset="0"/>
              <a:buChar char="•"/>
            </a:pPr>
            <a:r>
              <a:rPr lang="en-US" sz="2800" dirty="0"/>
              <a:t>Healthcare</a:t>
            </a:r>
          </a:p>
          <a:p>
            <a:pPr marL="914400" lvl="1" indent="-457200">
              <a:buFont typeface="Arial" panose="020B0604020202020204" pitchFamily="34" charset="0"/>
              <a:buChar char="•"/>
            </a:pPr>
            <a:r>
              <a:rPr lang="en-US" sz="2800" dirty="0"/>
              <a:t>Law enforcement</a:t>
            </a:r>
          </a:p>
          <a:p>
            <a:r>
              <a:rPr lang="en-US" sz="2800" dirty="0"/>
              <a:t>Where Unfair systems will predict unfair outcomes which will cause significant harm.</a:t>
            </a:r>
          </a:p>
        </p:txBody>
      </p:sp>
      <p:pic>
        <p:nvPicPr>
          <p:cNvPr id="10" name="Picture 9" descr="A person with different facial expressions&#10;&#10;AI-generated content may be incorrect.">
            <a:extLst>
              <a:ext uri="{FF2B5EF4-FFF2-40B4-BE49-F238E27FC236}">
                <a16:creationId xmlns:a16="http://schemas.microsoft.com/office/drawing/2014/main" id="{E65CFCA2-78B1-9CCC-E76B-73C9BEDE5534}"/>
              </a:ext>
            </a:extLst>
          </p:cNvPr>
          <p:cNvPicPr>
            <a:picLocks noChangeAspect="1"/>
          </p:cNvPicPr>
          <p:nvPr/>
        </p:nvPicPr>
        <p:blipFill>
          <a:blip r:embed="rId2">
            <a:extLst>
              <a:ext uri="{28A0092B-C50C-407E-A947-70E740481C1C}">
                <a14:useLocalDpi xmlns:a14="http://schemas.microsoft.com/office/drawing/2010/main" val="0"/>
              </a:ext>
            </a:extLst>
          </a:blip>
          <a:srcRect l="32545" t="42936" r="40978" b="13311"/>
          <a:stretch/>
        </p:blipFill>
        <p:spPr>
          <a:xfrm>
            <a:off x="5219700" y="3895126"/>
            <a:ext cx="1828800" cy="2489083"/>
          </a:xfrm>
          <a:prstGeom prst="rect">
            <a:avLst/>
          </a:prstGeom>
        </p:spPr>
      </p:pic>
    </p:spTree>
    <p:extLst>
      <p:ext uri="{BB962C8B-B14F-4D97-AF65-F5344CB8AC3E}">
        <p14:creationId xmlns:p14="http://schemas.microsoft.com/office/powerpoint/2010/main" val="487880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B21DF-0E61-0377-FD56-2F5D1A8C625D}"/>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70D98882-4A9E-CEF7-2048-B47865F8C99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5" name="TextBox 4">
            <a:extLst>
              <a:ext uri="{FF2B5EF4-FFF2-40B4-BE49-F238E27FC236}">
                <a16:creationId xmlns:a16="http://schemas.microsoft.com/office/drawing/2014/main" id="{57E40515-E4B9-E629-5C5C-C5480BFE8D00}"/>
              </a:ext>
            </a:extLst>
          </p:cNvPr>
          <p:cNvSpPr txBox="1"/>
          <p:nvPr/>
        </p:nvSpPr>
        <p:spPr>
          <a:xfrm>
            <a:off x="1527535" y="1066800"/>
            <a:ext cx="2209800" cy="369332"/>
          </a:xfrm>
          <a:prstGeom prst="rect">
            <a:avLst/>
          </a:prstGeom>
          <a:noFill/>
        </p:spPr>
        <p:txBody>
          <a:bodyPr wrap="square">
            <a:spAutoFit/>
          </a:bodyPr>
          <a:lstStyle/>
          <a:p>
            <a:r>
              <a:rPr lang="en-US" b="1" dirty="0"/>
              <a:t>Creating Datasets</a:t>
            </a:r>
          </a:p>
        </p:txBody>
      </p:sp>
      <p:graphicFrame>
        <p:nvGraphicFramePr>
          <p:cNvPr id="9" name="Table 8">
            <a:extLst>
              <a:ext uri="{FF2B5EF4-FFF2-40B4-BE49-F238E27FC236}">
                <a16:creationId xmlns:a16="http://schemas.microsoft.com/office/drawing/2014/main" id="{184930F4-5EEE-8076-B257-02549DFFA516}"/>
              </a:ext>
            </a:extLst>
          </p:cNvPr>
          <p:cNvGraphicFramePr>
            <a:graphicFrameLocks noGrp="1"/>
          </p:cNvGraphicFramePr>
          <p:nvPr/>
        </p:nvGraphicFramePr>
        <p:xfrm>
          <a:off x="1371600" y="2819400"/>
          <a:ext cx="8534398" cy="3505200"/>
        </p:xfrm>
        <a:graphic>
          <a:graphicData uri="http://schemas.openxmlformats.org/drawingml/2006/table">
            <a:tbl>
              <a:tblPr firstRow="1" bandRow="1">
                <a:tableStyleId>{5C22544A-7EE6-4342-B048-85BDC9FD1C3A}</a:tableStyleId>
              </a:tblPr>
              <a:tblGrid>
                <a:gridCol w="4267199">
                  <a:extLst>
                    <a:ext uri="{9D8B030D-6E8A-4147-A177-3AD203B41FA5}">
                      <a16:colId xmlns:a16="http://schemas.microsoft.com/office/drawing/2014/main" val="2996446386"/>
                    </a:ext>
                  </a:extLst>
                </a:gridCol>
                <a:gridCol w="4267199">
                  <a:extLst>
                    <a:ext uri="{9D8B030D-6E8A-4147-A177-3AD203B41FA5}">
                      <a16:colId xmlns:a16="http://schemas.microsoft.com/office/drawing/2014/main" val="194520418"/>
                    </a:ext>
                  </a:extLst>
                </a:gridCol>
              </a:tblGrid>
              <a:tr h="483475">
                <a:tc>
                  <a:txBody>
                    <a:bodyPr/>
                    <a:lstStyle/>
                    <a:p>
                      <a:r>
                        <a:rPr lang="en-US" dirty="0">
                          <a:ln>
                            <a:noFill/>
                          </a:ln>
                          <a:solidFill>
                            <a:schemeClr val="tx1"/>
                          </a:solidFill>
                        </a:rPr>
                        <a:t>Pronoun</a:t>
                      </a:r>
                    </a:p>
                  </a:txBody>
                  <a:tcPr>
                    <a:solidFill>
                      <a:schemeClr val="bg2">
                        <a:lumMod val="90000"/>
                      </a:schemeClr>
                    </a:solidFill>
                  </a:tcPr>
                </a:tc>
                <a:tc>
                  <a:txBody>
                    <a:bodyPr/>
                    <a:lstStyle/>
                    <a:p>
                      <a:r>
                        <a:rPr lang="en-US" dirty="0">
                          <a:ln>
                            <a:noFill/>
                          </a:ln>
                          <a:solidFill>
                            <a:schemeClr val="tx1"/>
                          </a:solidFill>
                        </a:rPr>
                        <a:t>Sentences</a:t>
                      </a:r>
                    </a:p>
                  </a:txBody>
                  <a:tcPr>
                    <a:solidFill>
                      <a:schemeClr val="bg2">
                        <a:lumMod val="90000"/>
                      </a:schemeClr>
                    </a:solidFill>
                  </a:tcPr>
                </a:tc>
                <a:extLst>
                  <a:ext uri="{0D108BD9-81ED-4DB2-BD59-A6C34878D82A}">
                    <a16:rowId xmlns:a16="http://schemas.microsoft.com/office/drawing/2014/main" val="3187932391"/>
                  </a:ext>
                </a:extLst>
              </a:tr>
              <a:tr h="1450428">
                <a:tc>
                  <a:txBody>
                    <a:bodyPr/>
                    <a:lstStyle/>
                    <a:p>
                      <a:r>
                        <a:rPr lang="en-US" dirty="0" err="1">
                          <a:ln>
                            <a:noFill/>
                          </a:ln>
                        </a:rPr>
                        <a:t>He/She</a:t>
                      </a:r>
                      <a:endParaRPr lang="en-US" dirty="0">
                        <a:ln>
                          <a:noFill/>
                        </a:ln>
                      </a:endParaRPr>
                    </a:p>
                  </a:txBody>
                  <a:tcPr>
                    <a:solidFill>
                      <a:schemeClr val="bg2">
                        <a:lumMod val="90000"/>
                      </a:schemeClr>
                    </a:solidFill>
                  </a:tcPr>
                </a:tc>
                <a:tc>
                  <a:txBody>
                    <a:bodyPr/>
                    <a:lstStyle/>
                    <a:p>
                      <a:r>
                        <a:rPr lang="en-US" sz="1100" dirty="0">
                          <a:ln>
                            <a:noFill/>
                          </a:ln>
                        </a:rPr>
                        <a:t>[MASK]’s a OCCUPATION [MASK] is a OCCUPATION [MASK] will become a OCCUPATION [MASK] just started working as a OCCUPATION [MASK] is working as a OCCUPATION [MASK] was a OCCUPATION the OCCUPATION was in a hurry because [MASK] was late for work [MASK] is interested in becoming a OCCUPATION [MASK] does not like being a OCCUPATION [MASK]</a:t>
                      </a:r>
                    </a:p>
                  </a:txBody>
                  <a:tcPr>
                    <a:solidFill>
                      <a:schemeClr val="bg2">
                        <a:lumMod val="90000"/>
                      </a:schemeClr>
                    </a:solidFill>
                  </a:tcPr>
                </a:tc>
                <a:extLst>
                  <a:ext uri="{0D108BD9-81ED-4DB2-BD59-A6C34878D82A}">
                    <a16:rowId xmlns:a16="http://schemas.microsoft.com/office/drawing/2014/main" val="3608903055"/>
                  </a:ext>
                </a:extLst>
              </a:tr>
              <a:tr h="1571297">
                <a:tc>
                  <a:txBody>
                    <a:bodyPr/>
                    <a:lstStyle/>
                    <a:p>
                      <a:r>
                        <a:rPr lang="en-US" dirty="0">
                          <a:ln>
                            <a:noFill/>
                          </a:ln>
                        </a:rPr>
                        <a:t>Him/her</a:t>
                      </a:r>
                    </a:p>
                  </a:txBody>
                  <a:tcPr>
                    <a:solidFill>
                      <a:schemeClr val="bg2">
                        <a:lumMod val="90000"/>
                      </a:schemeClr>
                    </a:solidFill>
                  </a:tcPr>
                </a:tc>
                <a:tc>
                  <a:txBody>
                    <a:bodyPr/>
                    <a:lstStyle/>
                    <a:p>
                      <a:r>
                        <a:rPr lang="en-US" sz="1200" dirty="0">
                          <a:ln>
                            <a:noFill/>
                          </a:ln>
                        </a:rPr>
                        <a:t>the OCCUPATION enjoyed [MASK] lunch the OCCUPATION missed [MASK] bus the OCCUPATION arrived in [MASK] car the OCCUPATION asked [MASK] boss for a promotion the OCCUPATION collected [MASK] check the OCCUPATION was chatting with [MASK] colleagues the OCCUPATION loves [MASK] job</a:t>
                      </a:r>
                    </a:p>
                  </a:txBody>
                  <a:tcPr>
                    <a:solidFill>
                      <a:schemeClr val="bg2">
                        <a:lumMod val="90000"/>
                      </a:schemeClr>
                    </a:solidFill>
                  </a:tcPr>
                </a:tc>
                <a:extLst>
                  <a:ext uri="{0D108BD9-81ED-4DB2-BD59-A6C34878D82A}">
                    <a16:rowId xmlns:a16="http://schemas.microsoft.com/office/drawing/2014/main" val="300530608"/>
                  </a:ext>
                </a:extLst>
              </a:tr>
            </a:tbl>
          </a:graphicData>
        </a:graphic>
      </p:graphicFrame>
      <p:sp>
        <p:nvSpPr>
          <p:cNvPr id="2" name="TextBox 1">
            <a:extLst>
              <a:ext uri="{FF2B5EF4-FFF2-40B4-BE49-F238E27FC236}">
                <a16:creationId xmlns:a16="http://schemas.microsoft.com/office/drawing/2014/main" id="{5C00438E-FDA4-FDEE-A57D-DBC8BD0C10F1}"/>
              </a:ext>
            </a:extLst>
          </p:cNvPr>
          <p:cNvSpPr txBox="1"/>
          <p:nvPr/>
        </p:nvSpPr>
        <p:spPr>
          <a:xfrm>
            <a:off x="4572000" y="381290"/>
            <a:ext cx="2667000" cy="584775"/>
          </a:xfrm>
          <a:prstGeom prst="rect">
            <a:avLst/>
          </a:prstGeom>
          <a:noFill/>
        </p:spPr>
        <p:txBody>
          <a:bodyPr wrap="square">
            <a:spAutoFit/>
          </a:bodyPr>
          <a:lstStyle/>
          <a:p>
            <a:r>
              <a:rPr lang="en-US" sz="3200" b="1" u="sng" dirty="0"/>
              <a:t>Validation</a:t>
            </a:r>
          </a:p>
        </p:txBody>
      </p:sp>
      <p:sp>
        <p:nvSpPr>
          <p:cNvPr id="3" name="TextBox 2">
            <a:extLst>
              <a:ext uri="{FF2B5EF4-FFF2-40B4-BE49-F238E27FC236}">
                <a16:creationId xmlns:a16="http://schemas.microsoft.com/office/drawing/2014/main" id="{BFF79BFB-E918-2710-B828-0624F3B7A16E}"/>
              </a:ext>
            </a:extLst>
          </p:cNvPr>
          <p:cNvSpPr txBox="1"/>
          <p:nvPr/>
        </p:nvSpPr>
        <p:spPr>
          <a:xfrm>
            <a:off x="1527535" y="1676400"/>
            <a:ext cx="7235465" cy="646331"/>
          </a:xfrm>
          <a:prstGeom prst="rect">
            <a:avLst/>
          </a:prstGeom>
          <a:noFill/>
        </p:spPr>
        <p:txBody>
          <a:bodyPr wrap="square" rtlCol="0">
            <a:spAutoFit/>
          </a:bodyPr>
          <a:lstStyle/>
          <a:p>
            <a:r>
              <a:rPr lang="en-US" dirty="0"/>
              <a:t>Biased dataset consisted of 30 sentence templates(near 7000 sentences)</a:t>
            </a:r>
          </a:p>
          <a:p>
            <a:r>
              <a:rPr lang="en-US" dirty="0" err="1"/>
              <a:t>Balanaced</a:t>
            </a:r>
            <a:r>
              <a:rPr lang="en-US" dirty="0"/>
              <a:t> dataset consisted (near 8000 sentences)</a:t>
            </a:r>
          </a:p>
        </p:txBody>
      </p:sp>
    </p:spTree>
    <p:extLst>
      <p:ext uri="{BB962C8B-B14F-4D97-AF65-F5344CB8AC3E}">
        <p14:creationId xmlns:p14="http://schemas.microsoft.com/office/powerpoint/2010/main" val="3687057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94FC-C4AC-8985-F6E9-EE66902DD3F2}"/>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9DFF016A-85ED-23D1-C899-AAFFB69FF5D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6" name="TextBox 5">
            <a:extLst>
              <a:ext uri="{FF2B5EF4-FFF2-40B4-BE49-F238E27FC236}">
                <a16:creationId xmlns:a16="http://schemas.microsoft.com/office/drawing/2014/main" id="{F8EB85DA-A51A-6D36-C8B0-0AE430F7FDD0}"/>
              </a:ext>
            </a:extLst>
          </p:cNvPr>
          <p:cNvSpPr txBox="1"/>
          <p:nvPr/>
        </p:nvSpPr>
        <p:spPr>
          <a:xfrm>
            <a:off x="4267200" y="365126"/>
            <a:ext cx="2244365" cy="584775"/>
          </a:xfrm>
          <a:prstGeom prst="rect">
            <a:avLst/>
          </a:prstGeom>
          <a:noFill/>
        </p:spPr>
        <p:txBody>
          <a:bodyPr wrap="square">
            <a:spAutoFit/>
          </a:bodyPr>
          <a:lstStyle/>
          <a:p>
            <a:r>
              <a:rPr lang="en-US" sz="3200" b="1" u="sng" dirty="0"/>
              <a:t>Validation</a:t>
            </a:r>
          </a:p>
        </p:txBody>
      </p:sp>
      <p:sp>
        <p:nvSpPr>
          <p:cNvPr id="4" name="TextBox 3">
            <a:extLst>
              <a:ext uri="{FF2B5EF4-FFF2-40B4-BE49-F238E27FC236}">
                <a16:creationId xmlns:a16="http://schemas.microsoft.com/office/drawing/2014/main" id="{C7C6C692-8E07-AC1C-EEB3-8F9B906B85A0}"/>
              </a:ext>
            </a:extLst>
          </p:cNvPr>
          <p:cNvSpPr txBox="1"/>
          <p:nvPr/>
        </p:nvSpPr>
        <p:spPr>
          <a:xfrm>
            <a:off x="1066800" y="2274838"/>
            <a:ext cx="10515600" cy="2308324"/>
          </a:xfrm>
          <a:prstGeom prst="rect">
            <a:avLst/>
          </a:prstGeom>
          <a:noFill/>
        </p:spPr>
        <p:txBody>
          <a:bodyPr wrap="square">
            <a:spAutoFit/>
          </a:bodyPr>
          <a:lstStyle/>
          <a:p>
            <a:r>
              <a:rPr lang="en-US" dirty="0"/>
              <a:t>After Finding Best Weights (SHAP+RF) for CABM metric, extracted features using THRE BERT </a:t>
            </a:r>
            <a:r>
              <a:rPr lang="en-US" dirty="0" err="1"/>
              <a:t>MOdEL</a:t>
            </a:r>
            <a:r>
              <a:rPr lang="en-US" dirty="0"/>
              <a:t>.</a:t>
            </a:r>
            <a:br>
              <a:rPr lang="en-US" dirty="0"/>
            </a:br>
            <a:br>
              <a:rPr lang="en-US" dirty="0"/>
            </a:br>
            <a:r>
              <a:rPr lang="en-US" dirty="0"/>
              <a:t>1.NORMAL BERT – pretrained model </a:t>
            </a:r>
          </a:p>
          <a:p>
            <a:r>
              <a:rPr lang="en-US" dirty="0"/>
              <a:t>2.BIASED BERT- Finde tuned using bias dataset (near 7000 sentences) </a:t>
            </a:r>
          </a:p>
          <a:p>
            <a:r>
              <a:rPr lang="en-US" dirty="0"/>
              <a:t>3.BALANCED BERT – Fine tuned using balance dataset (near 8000 sentences)</a:t>
            </a:r>
            <a:br>
              <a:rPr lang="en-US" dirty="0"/>
            </a:br>
            <a:br>
              <a:rPr lang="en-US" dirty="0"/>
            </a:br>
            <a:r>
              <a:rPr lang="en-US" b="1" dirty="0"/>
              <a:t>Purpose:</a:t>
            </a:r>
            <a:r>
              <a:rPr lang="en-US" dirty="0"/>
              <a:t> To evaluate how sensitive the CABM metric is to model-level changes, particularly shifts in cosine similarity and context bias features across different BERT variants.</a:t>
            </a:r>
          </a:p>
        </p:txBody>
      </p:sp>
      <p:sp>
        <p:nvSpPr>
          <p:cNvPr id="2" name="TextBox 1">
            <a:extLst>
              <a:ext uri="{FF2B5EF4-FFF2-40B4-BE49-F238E27FC236}">
                <a16:creationId xmlns:a16="http://schemas.microsoft.com/office/drawing/2014/main" id="{40CB4E02-91F2-517D-9E40-5E6D69FF65A2}"/>
              </a:ext>
            </a:extLst>
          </p:cNvPr>
          <p:cNvSpPr txBox="1"/>
          <p:nvPr/>
        </p:nvSpPr>
        <p:spPr>
          <a:xfrm>
            <a:off x="1066800" y="1488255"/>
            <a:ext cx="6054365" cy="461665"/>
          </a:xfrm>
          <a:prstGeom prst="rect">
            <a:avLst/>
          </a:prstGeom>
          <a:noFill/>
        </p:spPr>
        <p:txBody>
          <a:bodyPr wrap="square">
            <a:spAutoFit/>
          </a:bodyPr>
          <a:lstStyle/>
          <a:p>
            <a:r>
              <a:rPr lang="en-US" sz="2400" dirty="0"/>
              <a:t>Validation Using BERT</a:t>
            </a:r>
          </a:p>
        </p:txBody>
      </p:sp>
    </p:spTree>
    <p:extLst>
      <p:ext uri="{BB962C8B-B14F-4D97-AF65-F5344CB8AC3E}">
        <p14:creationId xmlns:p14="http://schemas.microsoft.com/office/powerpoint/2010/main" val="33730272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745A0-209A-B247-950E-1F845AE0BB64}"/>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844E9130-FA7C-89EE-F0E2-246E91A7D73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1" name="TextBox 10">
            <a:extLst>
              <a:ext uri="{FF2B5EF4-FFF2-40B4-BE49-F238E27FC236}">
                <a16:creationId xmlns:a16="http://schemas.microsoft.com/office/drawing/2014/main" id="{DBC44570-D120-5DFC-095E-77512F1A2D6B}"/>
              </a:ext>
            </a:extLst>
          </p:cNvPr>
          <p:cNvSpPr txBox="1"/>
          <p:nvPr/>
        </p:nvSpPr>
        <p:spPr>
          <a:xfrm>
            <a:off x="381000" y="1447345"/>
            <a:ext cx="6096000" cy="369332"/>
          </a:xfrm>
          <a:prstGeom prst="rect">
            <a:avLst/>
          </a:prstGeom>
          <a:noFill/>
        </p:spPr>
        <p:txBody>
          <a:bodyPr wrap="square">
            <a:spAutoFit/>
          </a:bodyPr>
          <a:lstStyle/>
          <a:p>
            <a:r>
              <a:rPr lang="en-US" b="1" dirty="0"/>
              <a:t>Unmasking Behavior with the Normal BERT</a:t>
            </a:r>
          </a:p>
        </p:txBody>
      </p:sp>
      <p:sp>
        <p:nvSpPr>
          <p:cNvPr id="2" name="TextBox 1">
            <a:extLst>
              <a:ext uri="{FF2B5EF4-FFF2-40B4-BE49-F238E27FC236}">
                <a16:creationId xmlns:a16="http://schemas.microsoft.com/office/drawing/2014/main" id="{2BC5EEDB-5F00-4A6E-C25F-81BE45E8BABB}"/>
              </a:ext>
            </a:extLst>
          </p:cNvPr>
          <p:cNvSpPr txBox="1"/>
          <p:nvPr/>
        </p:nvSpPr>
        <p:spPr>
          <a:xfrm>
            <a:off x="4572000" y="381290"/>
            <a:ext cx="2667000" cy="584775"/>
          </a:xfrm>
          <a:prstGeom prst="rect">
            <a:avLst/>
          </a:prstGeom>
          <a:noFill/>
        </p:spPr>
        <p:txBody>
          <a:bodyPr wrap="square">
            <a:spAutoFit/>
          </a:bodyPr>
          <a:lstStyle/>
          <a:p>
            <a:r>
              <a:rPr lang="en-US" sz="3200" b="1" u="sng" dirty="0"/>
              <a:t>Validation</a:t>
            </a:r>
          </a:p>
        </p:txBody>
      </p:sp>
      <p:pic>
        <p:nvPicPr>
          <p:cNvPr id="4" name="Picture 3">
            <a:extLst>
              <a:ext uri="{FF2B5EF4-FFF2-40B4-BE49-F238E27FC236}">
                <a16:creationId xmlns:a16="http://schemas.microsoft.com/office/drawing/2014/main" id="{5384C72B-98BA-A30E-C467-548C4A24423D}"/>
              </a:ext>
            </a:extLst>
          </p:cNvPr>
          <p:cNvPicPr>
            <a:picLocks noChangeAspect="1"/>
          </p:cNvPicPr>
          <p:nvPr/>
        </p:nvPicPr>
        <p:blipFill>
          <a:blip r:embed="rId2"/>
          <a:stretch>
            <a:fillRect/>
          </a:stretch>
        </p:blipFill>
        <p:spPr>
          <a:xfrm>
            <a:off x="1219200" y="1927194"/>
            <a:ext cx="3038475" cy="4270497"/>
          </a:xfrm>
          <a:prstGeom prst="rect">
            <a:avLst/>
          </a:prstGeom>
        </p:spPr>
      </p:pic>
      <p:pic>
        <p:nvPicPr>
          <p:cNvPr id="7" name="Picture 6">
            <a:extLst>
              <a:ext uri="{FF2B5EF4-FFF2-40B4-BE49-F238E27FC236}">
                <a16:creationId xmlns:a16="http://schemas.microsoft.com/office/drawing/2014/main" id="{44B48412-272F-993E-9B3B-C01C93F0724A}"/>
              </a:ext>
            </a:extLst>
          </p:cNvPr>
          <p:cNvPicPr>
            <a:picLocks noChangeAspect="1"/>
          </p:cNvPicPr>
          <p:nvPr/>
        </p:nvPicPr>
        <p:blipFill>
          <a:blip r:embed="rId3"/>
          <a:srcRect t="-514" b="14146"/>
          <a:stretch/>
        </p:blipFill>
        <p:spPr>
          <a:xfrm>
            <a:off x="7239000" y="1743939"/>
            <a:ext cx="3248025" cy="4748935"/>
          </a:xfrm>
          <a:prstGeom prst="rect">
            <a:avLst/>
          </a:prstGeom>
        </p:spPr>
      </p:pic>
      <p:sp>
        <p:nvSpPr>
          <p:cNvPr id="8" name="TextBox 7">
            <a:extLst>
              <a:ext uri="{FF2B5EF4-FFF2-40B4-BE49-F238E27FC236}">
                <a16:creationId xmlns:a16="http://schemas.microsoft.com/office/drawing/2014/main" id="{25FEF07B-6CE2-4D57-8B71-B159E84BAA59}"/>
              </a:ext>
            </a:extLst>
          </p:cNvPr>
          <p:cNvSpPr txBox="1"/>
          <p:nvPr/>
        </p:nvSpPr>
        <p:spPr>
          <a:xfrm>
            <a:off x="6324600" y="1403698"/>
            <a:ext cx="6096000" cy="369332"/>
          </a:xfrm>
          <a:prstGeom prst="rect">
            <a:avLst/>
          </a:prstGeom>
          <a:noFill/>
        </p:spPr>
        <p:txBody>
          <a:bodyPr wrap="square">
            <a:spAutoFit/>
          </a:bodyPr>
          <a:lstStyle/>
          <a:p>
            <a:r>
              <a:rPr lang="en-US" b="1" dirty="0"/>
              <a:t>Unmasking Behavior with the Balanced BERT</a:t>
            </a:r>
          </a:p>
        </p:txBody>
      </p:sp>
    </p:spTree>
    <p:extLst>
      <p:ext uri="{BB962C8B-B14F-4D97-AF65-F5344CB8AC3E}">
        <p14:creationId xmlns:p14="http://schemas.microsoft.com/office/powerpoint/2010/main" val="2776774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42866-8230-61ED-4BCA-7AB8DB372F32}"/>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DB517104-875D-1A42-CD40-A08BD9737EE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1" name="TextBox 10">
            <a:extLst>
              <a:ext uri="{FF2B5EF4-FFF2-40B4-BE49-F238E27FC236}">
                <a16:creationId xmlns:a16="http://schemas.microsoft.com/office/drawing/2014/main" id="{220A69CC-457F-92C5-8000-2C63FF796FEF}"/>
              </a:ext>
            </a:extLst>
          </p:cNvPr>
          <p:cNvSpPr txBox="1"/>
          <p:nvPr/>
        </p:nvSpPr>
        <p:spPr>
          <a:xfrm>
            <a:off x="762000" y="1085705"/>
            <a:ext cx="6096000" cy="646331"/>
          </a:xfrm>
          <a:prstGeom prst="rect">
            <a:avLst/>
          </a:prstGeom>
          <a:noFill/>
        </p:spPr>
        <p:txBody>
          <a:bodyPr wrap="square">
            <a:spAutoFit/>
          </a:bodyPr>
          <a:lstStyle/>
          <a:p>
            <a:r>
              <a:rPr lang="en-US" b="1" dirty="0"/>
              <a:t>Fine-tuned BERT on biased occupation-pronoun dataset.</a:t>
            </a:r>
          </a:p>
        </p:txBody>
      </p:sp>
      <p:sp>
        <p:nvSpPr>
          <p:cNvPr id="2" name="TextBox 1">
            <a:extLst>
              <a:ext uri="{FF2B5EF4-FFF2-40B4-BE49-F238E27FC236}">
                <a16:creationId xmlns:a16="http://schemas.microsoft.com/office/drawing/2014/main" id="{4F2B4532-367A-D7E7-EA9C-6A5A5AEF9D44}"/>
              </a:ext>
            </a:extLst>
          </p:cNvPr>
          <p:cNvSpPr txBox="1"/>
          <p:nvPr/>
        </p:nvSpPr>
        <p:spPr>
          <a:xfrm>
            <a:off x="4572000" y="381290"/>
            <a:ext cx="2667000" cy="584775"/>
          </a:xfrm>
          <a:prstGeom prst="rect">
            <a:avLst/>
          </a:prstGeom>
          <a:noFill/>
        </p:spPr>
        <p:txBody>
          <a:bodyPr wrap="square">
            <a:spAutoFit/>
          </a:bodyPr>
          <a:lstStyle/>
          <a:p>
            <a:r>
              <a:rPr lang="en-US" sz="3200" b="1" u="sng" dirty="0"/>
              <a:t>Validation</a:t>
            </a:r>
          </a:p>
        </p:txBody>
      </p:sp>
      <p:pic>
        <p:nvPicPr>
          <p:cNvPr id="5" name="Picture 4">
            <a:extLst>
              <a:ext uri="{FF2B5EF4-FFF2-40B4-BE49-F238E27FC236}">
                <a16:creationId xmlns:a16="http://schemas.microsoft.com/office/drawing/2014/main" id="{4526EFF4-BFEE-26F2-2F44-3BB637AD7E31}"/>
              </a:ext>
            </a:extLst>
          </p:cNvPr>
          <p:cNvPicPr>
            <a:picLocks noChangeAspect="1"/>
          </p:cNvPicPr>
          <p:nvPr/>
        </p:nvPicPr>
        <p:blipFill>
          <a:blip r:embed="rId2"/>
          <a:stretch>
            <a:fillRect/>
          </a:stretch>
        </p:blipFill>
        <p:spPr>
          <a:xfrm>
            <a:off x="687568" y="1455037"/>
            <a:ext cx="4362450" cy="4762500"/>
          </a:xfrm>
          <a:prstGeom prst="rect">
            <a:avLst/>
          </a:prstGeom>
        </p:spPr>
      </p:pic>
      <p:pic>
        <p:nvPicPr>
          <p:cNvPr id="8" name="Picture 7">
            <a:extLst>
              <a:ext uri="{FF2B5EF4-FFF2-40B4-BE49-F238E27FC236}">
                <a16:creationId xmlns:a16="http://schemas.microsoft.com/office/drawing/2014/main" id="{758CF53D-BAF5-B79F-DA61-71A10959BF1A}"/>
              </a:ext>
            </a:extLst>
          </p:cNvPr>
          <p:cNvPicPr>
            <a:picLocks noChangeAspect="1"/>
          </p:cNvPicPr>
          <p:nvPr/>
        </p:nvPicPr>
        <p:blipFill>
          <a:blip r:embed="rId3"/>
          <a:stretch>
            <a:fillRect/>
          </a:stretch>
        </p:blipFill>
        <p:spPr>
          <a:xfrm>
            <a:off x="7239000" y="1915123"/>
            <a:ext cx="3514725" cy="4286250"/>
          </a:xfrm>
          <a:prstGeom prst="rect">
            <a:avLst/>
          </a:prstGeom>
        </p:spPr>
      </p:pic>
      <p:sp>
        <p:nvSpPr>
          <p:cNvPr id="4" name="TextBox 3">
            <a:extLst>
              <a:ext uri="{FF2B5EF4-FFF2-40B4-BE49-F238E27FC236}">
                <a16:creationId xmlns:a16="http://schemas.microsoft.com/office/drawing/2014/main" id="{127E98F5-DECF-8BF8-E8EC-C282102DB5A4}"/>
              </a:ext>
            </a:extLst>
          </p:cNvPr>
          <p:cNvSpPr txBox="1"/>
          <p:nvPr/>
        </p:nvSpPr>
        <p:spPr>
          <a:xfrm>
            <a:off x="7467600" y="1393597"/>
            <a:ext cx="4876800" cy="369332"/>
          </a:xfrm>
          <a:prstGeom prst="rect">
            <a:avLst/>
          </a:prstGeom>
          <a:noFill/>
        </p:spPr>
        <p:txBody>
          <a:bodyPr wrap="square" rtlCol="0">
            <a:spAutoFit/>
          </a:bodyPr>
          <a:lstStyle/>
          <a:p>
            <a:r>
              <a:rPr lang="en-US" b="1" dirty="0"/>
              <a:t>Unmasking Probabilities in Biased BERT</a:t>
            </a:r>
          </a:p>
        </p:txBody>
      </p:sp>
    </p:spTree>
    <p:extLst>
      <p:ext uri="{BB962C8B-B14F-4D97-AF65-F5344CB8AC3E}">
        <p14:creationId xmlns:p14="http://schemas.microsoft.com/office/powerpoint/2010/main" val="194985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AC5E0-4DC5-82BC-1313-EE238011D4D5}"/>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4B91EFAE-2924-C7B7-98D2-F4CA37E08A7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ED71B2AB-BB12-D9EE-BD7A-147203B7CADF}"/>
              </a:ext>
            </a:extLst>
          </p:cNvPr>
          <p:cNvGraphicFramePr>
            <a:graphicFrameLocks noGrp="1"/>
          </p:cNvGraphicFramePr>
          <p:nvPr/>
        </p:nvGraphicFramePr>
        <p:xfrm>
          <a:off x="838200" y="2971800"/>
          <a:ext cx="5638800" cy="2011680"/>
        </p:xfrm>
        <a:graphic>
          <a:graphicData uri="http://schemas.openxmlformats.org/drawingml/2006/table">
            <a:tbl>
              <a:tblPr/>
              <a:tblGrid>
                <a:gridCol w="1409700">
                  <a:extLst>
                    <a:ext uri="{9D8B030D-6E8A-4147-A177-3AD203B41FA5}">
                      <a16:colId xmlns:a16="http://schemas.microsoft.com/office/drawing/2014/main" val="697679334"/>
                    </a:ext>
                  </a:extLst>
                </a:gridCol>
                <a:gridCol w="1409700">
                  <a:extLst>
                    <a:ext uri="{9D8B030D-6E8A-4147-A177-3AD203B41FA5}">
                      <a16:colId xmlns:a16="http://schemas.microsoft.com/office/drawing/2014/main" val="3427868487"/>
                    </a:ext>
                  </a:extLst>
                </a:gridCol>
                <a:gridCol w="1409700">
                  <a:extLst>
                    <a:ext uri="{9D8B030D-6E8A-4147-A177-3AD203B41FA5}">
                      <a16:colId xmlns:a16="http://schemas.microsoft.com/office/drawing/2014/main" val="1309747371"/>
                    </a:ext>
                  </a:extLst>
                </a:gridCol>
                <a:gridCol w="1409700">
                  <a:extLst>
                    <a:ext uri="{9D8B030D-6E8A-4147-A177-3AD203B41FA5}">
                      <a16:colId xmlns:a16="http://schemas.microsoft.com/office/drawing/2014/main" val="1818465153"/>
                    </a:ext>
                  </a:extLst>
                </a:gridCol>
              </a:tblGrid>
              <a:tr h="823390">
                <a:tc>
                  <a:txBody>
                    <a:bodyPr/>
                    <a:lstStyle/>
                    <a:p>
                      <a:r>
                        <a:rPr lang="en-US"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Occupations Compared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Matches (Same Bias 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Accuracy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693148"/>
                  </a:ext>
                </a:extLst>
              </a:tr>
              <a:tr h="329356">
                <a:tc>
                  <a:txBody>
                    <a:bodyPr/>
                    <a:lstStyle/>
                    <a:p>
                      <a:r>
                        <a:rPr lang="en-US" b="1"/>
                        <a:t>SHAP + RF</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t>69.23%</a:t>
                      </a:r>
                      <a:r>
                        <a:rPr lang="en-US"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6797169"/>
                  </a:ext>
                </a:extLst>
              </a:tr>
              <a:tr h="329356">
                <a:tc>
                  <a:txBody>
                    <a:bodyPr/>
                    <a:lstStyle/>
                    <a:p>
                      <a:r>
                        <a:rPr lang="en-US" b="1"/>
                        <a:t>PCA + RF</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51.28%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6263591"/>
                  </a:ext>
                </a:extLst>
              </a:tr>
              <a:tr h="329356">
                <a:tc>
                  <a:txBody>
                    <a:bodyPr/>
                    <a:lstStyle/>
                    <a:p>
                      <a:r>
                        <a:rPr lang="en-US" b="1"/>
                        <a:t>PCA Only</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56.41%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905825"/>
                  </a:ext>
                </a:extLst>
              </a:tr>
            </a:tbl>
          </a:graphicData>
        </a:graphic>
      </p:graphicFrame>
      <p:sp>
        <p:nvSpPr>
          <p:cNvPr id="13" name="TextBox 12">
            <a:extLst>
              <a:ext uri="{FF2B5EF4-FFF2-40B4-BE49-F238E27FC236}">
                <a16:creationId xmlns:a16="http://schemas.microsoft.com/office/drawing/2014/main" id="{F47FC67C-A032-EC17-09E8-9B51255E8D26}"/>
              </a:ext>
            </a:extLst>
          </p:cNvPr>
          <p:cNvSpPr txBox="1"/>
          <p:nvPr/>
        </p:nvSpPr>
        <p:spPr>
          <a:xfrm>
            <a:off x="600077" y="1462406"/>
            <a:ext cx="6562723" cy="1200329"/>
          </a:xfrm>
          <a:prstGeom prst="rect">
            <a:avLst/>
          </a:prstGeom>
          <a:noFill/>
        </p:spPr>
        <p:txBody>
          <a:bodyPr wrap="square">
            <a:spAutoFit/>
          </a:bodyPr>
          <a:lstStyle/>
          <a:p>
            <a:r>
              <a:rPr lang="en-US" b="1" dirty="0"/>
              <a:t>SHAP + RF showed the highest agreement with unmasking predictions</a:t>
            </a:r>
            <a:r>
              <a:rPr lang="en-US" dirty="0"/>
              <a:t>, proving its ability to align with real model behavior and confirming its role as the most interpretable and reliable weighting strategy in CABM.</a:t>
            </a:r>
          </a:p>
        </p:txBody>
      </p:sp>
      <p:sp>
        <p:nvSpPr>
          <p:cNvPr id="14" name="TextBox 13">
            <a:extLst>
              <a:ext uri="{FF2B5EF4-FFF2-40B4-BE49-F238E27FC236}">
                <a16:creationId xmlns:a16="http://schemas.microsoft.com/office/drawing/2014/main" id="{2D6988D3-5B99-3622-D04C-84F65F3DBECD}"/>
              </a:ext>
            </a:extLst>
          </p:cNvPr>
          <p:cNvSpPr txBox="1"/>
          <p:nvPr/>
        </p:nvSpPr>
        <p:spPr>
          <a:xfrm>
            <a:off x="4495800" y="381000"/>
            <a:ext cx="2667000" cy="584775"/>
          </a:xfrm>
          <a:prstGeom prst="rect">
            <a:avLst/>
          </a:prstGeom>
          <a:noFill/>
        </p:spPr>
        <p:txBody>
          <a:bodyPr wrap="square">
            <a:spAutoFit/>
          </a:bodyPr>
          <a:lstStyle/>
          <a:p>
            <a:r>
              <a:rPr lang="en-US" sz="3200" b="1" u="sng" dirty="0"/>
              <a:t>Validation</a:t>
            </a:r>
          </a:p>
        </p:txBody>
      </p:sp>
      <p:pic>
        <p:nvPicPr>
          <p:cNvPr id="2" name="Picture 1">
            <a:extLst>
              <a:ext uri="{FF2B5EF4-FFF2-40B4-BE49-F238E27FC236}">
                <a16:creationId xmlns:a16="http://schemas.microsoft.com/office/drawing/2014/main" id="{6D6D1A6D-1D08-9EDE-94B7-2D2E6576ED6F}"/>
              </a:ext>
            </a:extLst>
          </p:cNvPr>
          <p:cNvPicPr>
            <a:picLocks noChangeAspect="1"/>
          </p:cNvPicPr>
          <p:nvPr/>
        </p:nvPicPr>
        <p:blipFill>
          <a:blip r:embed="rId2"/>
          <a:stretch>
            <a:fillRect/>
          </a:stretch>
        </p:blipFill>
        <p:spPr>
          <a:xfrm>
            <a:off x="6781800" y="2539190"/>
            <a:ext cx="5019450" cy="2132658"/>
          </a:xfrm>
          <a:prstGeom prst="rect">
            <a:avLst/>
          </a:prstGeom>
        </p:spPr>
      </p:pic>
    </p:spTree>
    <p:extLst>
      <p:ext uri="{BB962C8B-B14F-4D97-AF65-F5344CB8AC3E}">
        <p14:creationId xmlns:p14="http://schemas.microsoft.com/office/powerpoint/2010/main" val="12040521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AF9BF-9C41-4559-623E-A45508156ED0}"/>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1BCC9CB6-E115-CE48-2456-67312157624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14" name="TextBox 13">
            <a:extLst>
              <a:ext uri="{FF2B5EF4-FFF2-40B4-BE49-F238E27FC236}">
                <a16:creationId xmlns:a16="http://schemas.microsoft.com/office/drawing/2014/main" id="{EACC1864-C673-4B64-C917-E3D1588774CD}"/>
              </a:ext>
            </a:extLst>
          </p:cNvPr>
          <p:cNvSpPr txBox="1"/>
          <p:nvPr/>
        </p:nvSpPr>
        <p:spPr>
          <a:xfrm>
            <a:off x="3848100" y="457200"/>
            <a:ext cx="4495800" cy="584775"/>
          </a:xfrm>
          <a:prstGeom prst="rect">
            <a:avLst/>
          </a:prstGeom>
          <a:noFill/>
        </p:spPr>
        <p:txBody>
          <a:bodyPr wrap="square">
            <a:spAutoFit/>
          </a:bodyPr>
          <a:lstStyle/>
          <a:p>
            <a:r>
              <a:rPr lang="en-US" sz="3200" b="1" u="sng" dirty="0"/>
              <a:t>Summary Of Findings</a:t>
            </a:r>
          </a:p>
        </p:txBody>
      </p:sp>
      <p:sp>
        <p:nvSpPr>
          <p:cNvPr id="5" name="Rectangle 2">
            <a:extLst>
              <a:ext uri="{FF2B5EF4-FFF2-40B4-BE49-F238E27FC236}">
                <a16:creationId xmlns:a16="http://schemas.microsoft.com/office/drawing/2014/main" id="{201083D3-C668-38A8-B37E-99AF9F44B7A8}"/>
              </a:ext>
            </a:extLst>
          </p:cNvPr>
          <p:cNvSpPr>
            <a:spLocks noChangeArrowheads="1"/>
          </p:cNvSpPr>
          <p:nvPr/>
        </p:nvSpPr>
        <p:spPr bwMode="auto">
          <a:xfrm>
            <a:off x="1371600" y="1788864"/>
            <a:ext cx="8077200" cy="277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Traditional metrics miss sentence-level bias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CABM</a:t>
            </a:r>
            <a:r>
              <a:rPr kumimoji="0" lang="en-US" altLang="en-US" sz="1800" b="0" i="0" u="none" strike="noStrike" cap="none" normalizeH="0" baseline="0" dirty="0">
                <a:ln>
                  <a:noFill/>
                </a:ln>
                <a:solidFill>
                  <a:schemeClr val="tx1"/>
                </a:solidFill>
                <a:effectLst/>
                <a:latin typeface="Arial" panose="020B0604020202020204" pitchFamily="34" charset="0"/>
              </a:rPr>
              <a:t> combines Cosine, PMI, and Contextual Bias for better detection</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All three features are valuable (low correlation, low VIF)</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SHAP + RF</a:t>
            </a:r>
            <a:r>
              <a:rPr kumimoji="0" lang="en-US" altLang="en-US" sz="1800" b="0" i="0" u="none" strike="noStrike" cap="none" normalizeH="0" baseline="0" dirty="0">
                <a:ln>
                  <a:noFill/>
                </a:ln>
                <a:solidFill>
                  <a:schemeClr val="tx1"/>
                </a:solidFill>
                <a:effectLst/>
                <a:latin typeface="Arial" panose="020B0604020202020204" pitchFamily="34" charset="0"/>
              </a:rPr>
              <a:t> is the best approach: interpretable, stable, and realistic</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CABM aligns with real BERT behavior (69% unmasking match)</a:t>
            </a:r>
          </a:p>
        </p:txBody>
      </p:sp>
    </p:spTree>
    <p:extLst>
      <p:ext uri="{BB962C8B-B14F-4D97-AF65-F5344CB8AC3E}">
        <p14:creationId xmlns:p14="http://schemas.microsoft.com/office/powerpoint/2010/main" val="3161833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7FD0D-45EC-BC4A-4597-FD08ECC14CCB}"/>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C028E399-69DC-A7CE-4675-58F5EC522843}"/>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6" name="TextBox 5">
            <a:extLst>
              <a:ext uri="{FF2B5EF4-FFF2-40B4-BE49-F238E27FC236}">
                <a16:creationId xmlns:a16="http://schemas.microsoft.com/office/drawing/2014/main" id="{937A649A-BD98-0418-C9E0-25A9E04CA171}"/>
              </a:ext>
            </a:extLst>
          </p:cNvPr>
          <p:cNvSpPr txBox="1"/>
          <p:nvPr/>
        </p:nvSpPr>
        <p:spPr>
          <a:xfrm>
            <a:off x="2632435" y="533400"/>
            <a:ext cx="6054365" cy="584775"/>
          </a:xfrm>
          <a:prstGeom prst="rect">
            <a:avLst/>
          </a:prstGeom>
          <a:noFill/>
        </p:spPr>
        <p:txBody>
          <a:bodyPr wrap="square">
            <a:spAutoFit/>
          </a:bodyPr>
          <a:lstStyle/>
          <a:p>
            <a:r>
              <a:rPr lang="en-US" sz="3200" b="1" u="sng" dirty="0"/>
              <a:t>Additional Testing WITH BERT</a:t>
            </a:r>
          </a:p>
        </p:txBody>
      </p:sp>
      <p:pic>
        <p:nvPicPr>
          <p:cNvPr id="3" name="Picture 2">
            <a:extLst>
              <a:ext uri="{FF2B5EF4-FFF2-40B4-BE49-F238E27FC236}">
                <a16:creationId xmlns:a16="http://schemas.microsoft.com/office/drawing/2014/main" id="{14414E6F-2AC9-F227-AC77-90469C18638B}"/>
              </a:ext>
            </a:extLst>
          </p:cNvPr>
          <p:cNvPicPr>
            <a:picLocks noChangeAspect="1"/>
          </p:cNvPicPr>
          <p:nvPr/>
        </p:nvPicPr>
        <p:blipFill>
          <a:blip r:embed="rId2"/>
          <a:stretch>
            <a:fillRect/>
          </a:stretch>
        </p:blipFill>
        <p:spPr>
          <a:xfrm>
            <a:off x="836468" y="1258744"/>
            <a:ext cx="10408297" cy="5065856"/>
          </a:xfrm>
          <a:prstGeom prst="rect">
            <a:avLst/>
          </a:prstGeom>
        </p:spPr>
      </p:pic>
    </p:spTree>
    <p:extLst>
      <p:ext uri="{BB962C8B-B14F-4D97-AF65-F5344CB8AC3E}">
        <p14:creationId xmlns:p14="http://schemas.microsoft.com/office/powerpoint/2010/main" val="413507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37EDF-BB46-4114-EF9C-CF6EBCCCD10B}"/>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7DC30E95-21D4-B636-6D18-16DBAF6CD79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IT21183690</a:t>
            </a:r>
            <a:r>
              <a:rPr lang="en-US" sz="1800" dirty="0">
                <a:solidFill>
                  <a:schemeClr val="tx1"/>
                </a:solidFill>
              </a:rPr>
              <a:t>  |   </a:t>
            </a:r>
            <a:r>
              <a:rPr lang="en-US" sz="1800" b="1" dirty="0">
                <a:solidFill>
                  <a:schemeClr val="tx1"/>
                </a:solidFill>
              </a:rPr>
              <a:t>H.M.I.K Dhanawardhana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6" name="TextBox 5">
            <a:extLst>
              <a:ext uri="{FF2B5EF4-FFF2-40B4-BE49-F238E27FC236}">
                <a16:creationId xmlns:a16="http://schemas.microsoft.com/office/drawing/2014/main" id="{80553C6B-373C-FF21-DF4F-B329FC9A8F81}"/>
              </a:ext>
            </a:extLst>
          </p:cNvPr>
          <p:cNvSpPr txBox="1"/>
          <p:nvPr/>
        </p:nvSpPr>
        <p:spPr>
          <a:xfrm>
            <a:off x="2632435" y="533400"/>
            <a:ext cx="6054365" cy="584775"/>
          </a:xfrm>
          <a:prstGeom prst="rect">
            <a:avLst/>
          </a:prstGeom>
          <a:noFill/>
        </p:spPr>
        <p:txBody>
          <a:bodyPr wrap="square">
            <a:spAutoFit/>
          </a:bodyPr>
          <a:lstStyle/>
          <a:p>
            <a:r>
              <a:rPr lang="en-US" sz="3200" b="1" u="sng" dirty="0"/>
              <a:t>Additional Testing WITH BERT</a:t>
            </a:r>
          </a:p>
        </p:txBody>
      </p:sp>
      <p:pic>
        <p:nvPicPr>
          <p:cNvPr id="5" name="Picture 4">
            <a:extLst>
              <a:ext uri="{FF2B5EF4-FFF2-40B4-BE49-F238E27FC236}">
                <a16:creationId xmlns:a16="http://schemas.microsoft.com/office/drawing/2014/main" id="{4EDFE529-E1A6-6F09-9E5D-381E5F5C0595}"/>
              </a:ext>
            </a:extLst>
          </p:cNvPr>
          <p:cNvPicPr>
            <a:picLocks noChangeAspect="1"/>
          </p:cNvPicPr>
          <p:nvPr/>
        </p:nvPicPr>
        <p:blipFill>
          <a:blip r:embed="rId2"/>
          <a:stretch>
            <a:fillRect/>
          </a:stretch>
        </p:blipFill>
        <p:spPr>
          <a:xfrm>
            <a:off x="838200" y="1219200"/>
            <a:ext cx="10182157" cy="4987325"/>
          </a:xfrm>
          <a:prstGeom prst="rect">
            <a:avLst/>
          </a:prstGeom>
        </p:spPr>
      </p:pic>
    </p:spTree>
    <p:extLst>
      <p:ext uri="{BB962C8B-B14F-4D97-AF65-F5344CB8AC3E}">
        <p14:creationId xmlns:p14="http://schemas.microsoft.com/office/powerpoint/2010/main" val="41112678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r>
              <a:rPr lang="en-US" dirty="0"/>
              <a:t>IT21208294 | MUDALIGE T.N.</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r>
              <a:rPr lang="en-US" dirty="0"/>
              <a:t>Data Science </a:t>
            </a:r>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IT21208294</a:t>
            </a:r>
            <a:r>
              <a:rPr lang="en-US" sz="1800" dirty="0">
                <a:solidFill>
                  <a:schemeClr val="tx1"/>
                </a:solidFill>
              </a:rPr>
              <a:t>   |   </a:t>
            </a:r>
            <a:r>
              <a:rPr lang="en-US" sz="1800" b="1" dirty="0">
                <a:solidFill>
                  <a:schemeClr val="tx1"/>
                </a:solidFill>
              </a:rPr>
              <a:t>Mudalige T.N.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7" name="Picture 6" descr="A person with dark hair wearing a tan shirt&#10;&#10;Description automatically generated">
            <a:extLst>
              <a:ext uri="{FF2B5EF4-FFF2-40B4-BE49-F238E27FC236}">
                <a16:creationId xmlns:a16="http://schemas.microsoft.com/office/drawing/2014/main" id="{A74485FD-A474-5299-6DBD-7073269E8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418" y="62593"/>
            <a:ext cx="2257582" cy="2392139"/>
          </a:xfrm>
          <a:prstGeom prst="rect">
            <a:avLst/>
          </a:prstGeom>
        </p:spPr>
      </p:pic>
    </p:spTree>
    <p:extLst>
      <p:ext uri="{BB962C8B-B14F-4D97-AF65-F5344CB8AC3E}">
        <p14:creationId xmlns:p14="http://schemas.microsoft.com/office/powerpoint/2010/main" val="2342251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a:xfrm>
            <a:off x="762000" y="1029438"/>
            <a:ext cx="10363200" cy="1362075"/>
          </a:xfrm>
          <a:solidFill>
            <a:schemeClr val="bg1">
              <a:alpha val="52000"/>
            </a:schemeClr>
          </a:solidFill>
        </p:spPr>
        <p:txBody>
          <a:bodyPr>
            <a:normAutofit fontScale="90000"/>
          </a:bodyPr>
          <a:lstStyle/>
          <a:p>
            <a:r>
              <a:rPr lang="en-US" dirty="0"/>
              <a:t>Developing Metrics for Detecting Gender Bias IN Video Datasets USED FOR ACTION RECOGNITION</a:t>
            </a:r>
            <a:br>
              <a:rPr lang="en-US" dirty="0"/>
            </a:br>
            <a:endParaRPr lang="en-US" dirty="0"/>
          </a:p>
        </p:txBody>
      </p:sp>
      <p:sp>
        <p:nvSpPr>
          <p:cNvPr id="4" name="Rectangle 3">
            <a:extLst>
              <a:ext uri="{FF2B5EF4-FFF2-40B4-BE49-F238E27FC236}">
                <a16:creationId xmlns:a16="http://schemas.microsoft.com/office/drawing/2014/main" id="{DB3406EA-7A78-CBCD-765E-BB4F446DA157}"/>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29BB3CE-097C-F74F-5C0C-4787F7095BE9}"/>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group of people on a white surface">
            <a:extLst>
              <a:ext uri="{FF2B5EF4-FFF2-40B4-BE49-F238E27FC236}">
                <a16:creationId xmlns:a16="http://schemas.microsoft.com/office/drawing/2014/main" id="{E7E818AD-7145-B5C2-CD04-3C4666ACA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2590800"/>
            <a:ext cx="5638800" cy="2457433"/>
          </a:xfrm>
          <a:prstGeom prst="rect">
            <a:avLst/>
          </a:prstGeom>
        </p:spPr>
      </p:pic>
    </p:spTree>
    <p:extLst>
      <p:ext uri="{BB962C8B-B14F-4D97-AF65-F5344CB8AC3E}">
        <p14:creationId xmlns:p14="http://schemas.microsoft.com/office/powerpoint/2010/main" val="3844351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3E0ACAB-6FB9-83EF-65ED-A954C71BD2C7}"/>
              </a:ext>
            </a:extLst>
          </p:cNvPr>
          <p:cNvSpPr txBox="1"/>
          <p:nvPr/>
        </p:nvSpPr>
        <p:spPr>
          <a:xfrm>
            <a:off x="361950" y="863877"/>
            <a:ext cx="10591800" cy="5105400"/>
          </a:xfrm>
          <a:prstGeom prst="rect">
            <a:avLst/>
          </a:prstGeom>
          <a:solidFill>
            <a:schemeClr val="bg1">
              <a:alpha val="50000"/>
            </a:schemeClr>
          </a:solidFill>
        </p:spPr>
        <p:txBody>
          <a:bodyPr wrap="square" rtlCol="0">
            <a:spAutoFit/>
          </a:bodyPr>
          <a:lstStyle/>
          <a:p>
            <a:endParaRPr lang="en-US" dirty="0"/>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81000" y="71093"/>
            <a:ext cx="11684000" cy="868362"/>
          </a:xfrm>
        </p:spPr>
        <p:txBody>
          <a:bodyPr>
            <a:normAutofit/>
          </a:bodyPr>
          <a:lstStyle/>
          <a:p>
            <a:r>
              <a:rPr lang="en-US" dirty="0"/>
              <a:t>How has Bias in Audio systems being measured ?</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3" name="Picture 2" descr="A person using a computer&#10;&#10;AI-generated content may be incorrect.">
            <a:extLst>
              <a:ext uri="{FF2B5EF4-FFF2-40B4-BE49-F238E27FC236}">
                <a16:creationId xmlns:a16="http://schemas.microsoft.com/office/drawing/2014/main" id="{C49320FC-CEA4-02E0-883C-35D382DE4298}"/>
              </a:ext>
            </a:extLst>
          </p:cNvPr>
          <p:cNvPicPr>
            <a:picLocks noChangeAspect="1"/>
          </p:cNvPicPr>
          <p:nvPr/>
        </p:nvPicPr>
        <p:blipFill>
          <a:blip r:embed="rId2">
            <a:extLst>
              <a:ext uri="{28A0092B-C50C-407E-A947-70E740481C1C}">
                <a14:useLocalDpi xmlns:a14="http://schemas.microsoft.com/office/drawing/2010/main" val="0"/>
              </a:ext>
            </a:extLst>
          </a:blip>
          <a:srcRect r="63933" b="5372"/>
          <a:stretch/>
        </p:blipFill>
        <p:spPr>
          <a:xfrm>
            <a:off x="9940760" y="3657600"/>
            <a:ext cx="2124240" cy="2928240"/>
          </a:xfrm>
          <a:prstGeom prst="rect">
            <a:avLst/>
          </a:prstGeom>
        </p:spPr>
      </p:pic>
      <p:pic>
        <p:nvPicPr>
          <p:cNvPr id="10" name="Picture 9" descr="A screenshot of a black screen&#10;&#10;AI-generated content may be incorrect.">
            <a:extLst>
              <a:ext uri="{FF2B5EF4-FFF2-40B4-BE49-F238E27FC236}">
                <a16:creationId xmlns:a16="http://schemas.microsoft.com/office/drawing/2014/main" id="{AD3B6F8B-2F43-649F-D345-4730D8906BFF}"/>
              </a:ext>
            </a:extLst>
          </p:cNvPr>
          <p:cNvPicPr>
            <a:picLocks noChangeAspect="1"/>
          </p:cNvPicPr>
          <p:nvPr/>
        </p:nvPicPr>
        <p:blipFill>
          <a:blip r:embed="rId3">
            <a:extLst>
              <a:ext uri="{28A0092B-C50C-407E-A947-70E740481C1C}">
                <a14:useLocalDpi xmlns:a14="http://schemas.microsoft.com/office/drawing/2010/main" val="0"/>
              </a:ext>
            </a:extLst>
          </a:blip>
          <a:srcRect l="2391" t="1657" r="1462" b="7896"/>
          <a:stretch/>
        </p:blipFill>
        <p:spPr>
          <a:xfrm>
            <a:off x="857250" y="888723"/>
            <a:ext cx="9601200" cy="5080554"/>
          </a:xfrm>
          <a:prstGeom prst="rect">
            <a:avLst/>
          </a:prstGeom>
        </p:spPr>
      </p:pic>
    </p:spTree>
    <p:extLst>
      <p:ext uri="{BB962C8B-B14F-4D97-AF65-F5344CB8AC3E}">
        <p14:creationId xmlns:p14="http://schemas.microsoft.com/office/powerpoint/2010/main" val="3096621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57DCC-4B72-0C17-F072-E51BFFCDF07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CC3994-C4F5-D160-FA8F-C9A4065B0511}"/>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b="1" dirty="0"/>
              <a:t>Motivation &amp; Research Problem</a:t>
            </a:r>
            <a:br>
              <a:rPr lang="en-US" b="1" dirty="0"/>
            </a:br>
            <a:br>
              <a:rPr lang="en-US" b="1" dirty="0"/>
            </a:br>
            <a:endParaRPr lang="en-US" dirty="0"/>
          </a:p>
        </p:txBody>
      </p:sp>
      <p:sp>
        <p:nvSpPr>
          <p:cNvPr id="4" name="Rectangle 3">
            <a:extLst>
              <a:ext uri="{FF2B5EF4-FFF2-40B4-BE49-F238E27FC236}">
                <a16:creationId xmlns:a16="http://schemas.microsoft.com/office/drawing/2014/main" id="{99C02A47-EF00-5908-6529-56651E877975}"/>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369B4F1-390D-7730-9F81-BB66B0FC4643}"/>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CB740608-5576-7E0A-FA2C-D75F2782E704}"/>
              </a:ext>
            </a:extLst>
          </p:cNvPr>
          <p:cNvSpPr txBox="1"/>
          <p:nvPr/>
        </p:nvSpPr>
        <p:spPr>
          <a:xfrm>
            <a:off x="990600" y="1752600"/>
            <a:ext cx="10515600" cy="4801314"/>
          </a:xfrm>
          <a:prstGeom prst="rect">
            <a:avLst/>
          </a:prstGeom>
          <a:noFill/>
        </p:spPr>
        <p:txBody>
          <a:bodyPr wrap="square" rtlCol="0">
            <a:spAutoFit/>
          </a:bodyPr>
          <a:lstStyle/>
          <a:p>
            <a:r>
              <a:rPr lang="en-US" sz="2400" b="1" dirty="0"/>
              <a:t>Motivation:</a:t>
            </a:r>
          </a:p>
          <a:p>
            <a:endParaRPr lang="en-US" b="1" dirty="0"/>
          </a:p>
          <a:p>
            <a:pPr>
              <a:buFont typeface="Arial" panose="020B0604020202020204" pitchFamily="34" charset="0"/>
              <a:buChar char="•"/>
            </a:pPr>
            <a:r>
              <a:rPr lang="en-US" sz="2400" dirty="0"/>
              <a:t>Computer vision powers surveillance, sports analytics, and fitness applications.</a:t>
            </a:r>
          </a:p>
          <a:p>
            <a:pPr>
              <a:buFont typeface="Arial" panose="020B0604020202020204" pitchFamily="34" charset="0"/>
              <a:buChar char="•"/>
            </a:pPr>
            <a:r>
              <a:rPr lang="en-US" sz="2400" dirty="0"/>
              <a:t>But, these models may reflect gender bias embedded in training datasets.</a:t>
            </a:r>
          </a:p>
          <a:p>
            <a:pPr>
              <a:buFont typeface="Arial" panose="020B0604020202020204" pitchFamily="34" charset="0"/>
              <a:buChar char="•"/>
            </a:pPr>
            <a:r>
              <a:rPr lang="en-US" sz="2400" dirty="0"/>
              <a:t>Bias leads to unfair predictions and reinforcement of stereotypes.</a:t>
            </a:r>
          </a:p>
          <a:p>
            <a:endParaRPr lang="en-US" dirty="0"/>
          </a:p>
          <a:p>
            <a:endParaRPr lang="en-US" b="1" dirty="0"/>
          </a:p>
          <a:p>
            <a:r>
              <a:rPr lang="en-US" sz="2400" b="1" dirty="0"/>
              <a:t>Research Problem:</a:t>
            </a:r>
          </a:p>
          <a:p>
            <a:endParaRPr lang="en-US" b="1"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rPr>
              <a:t>Video datasets introduce motion, temporal and spatial complexities.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rPr>
              <a:t>There is </a:t>
            </a:r>
            <a:r>
              <a:rPr kumimoji="0" lang="en-US" altLang="en-US" sz="2400" i="0" u="none" strike="noStrike" cap="none" normalizeH="0" baseline="0" dirty="0">
                <a:ln>
                  <a:noFill/>
                </a:ln>
                <a:solidFill>
                  <a:schemeClr val="tx1"/>
                </a:solidFill>
                <a:effectLst/>
              </a:rPr>
              <a:t>no unified metric </a:t>
            </a:r>
            <a:r>
              <a:rPr kumimoji="0" lang="en-US" altLang="en-US" sz="2400" b="0" i="0" u="none" strike="noStrike" cap="none" normalizeH="0" baseline="0" dirty="0">
                <a:ln>
                  <a:noFill/>
                </a:ln>
                <a:solidFill>
                  <a:schemeClr val="tx1"/>
                </a:solidFill>
                <a:effectLst/>
              </a:rPr>
              <a:t>to evaluate gender bias in activity videos in dataset level.</a:t>
            </a:r>
            <a:endParaRPr lang="en-US" sz="2400" b="1" dirty="0"/>
          </a:p>
          <a:p>
            <a:endParaRPr lang="en-US" dirty="0"/>
          </a:p>
        </p:txBody>
      </p:sp>
      <p:sp>
        <p:nvSpPr>
          <p:cNvPr id="14" name="Rectangle 8">
            <a:extLst>
              <a:ext uri="{FF2B5EF4-FFF2-40B4-BE49-F238E27FC236}">
                <a16:creationId xmlns:a16="http://schemas.microsoft.com/office/drawing/2014/main" id="{F7E9629C-A6CB-0220-76A6-78F185988695}"/>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9">
            <a:extLst>
              <a:ext uri="{FF2B5EF4-FFF2-40B4-BE49-F238E27FC236}">
                <a16:creationId xmlns:a16="http://schemas.microsoft.com/office/drawing/2014/main" id="{F8620FC4-4825-EB24-2A1F-4658E44CCCE1}"/>
              </a:ext>
            </a:extLst>
          </p:cNvPr>
          <p:cNvSpPr>
            <a:spLocks noChangeArrowheads="1"/>
          </p:cNvSpPr>
          <p:nvPr/>
        </p:nvSpPr>
        <p:spPr bwMode="auto">
          <a:xfrm>
            <a:off x="0" y="1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34738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95957-BE6D-2FFA-2F55-B08493481F9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DA238CA-3CE9-F31D-CD49-BFC5984F1243}"/>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b="1" dirty="0"/>
              <a:t>Research Objectives &amp; Scope</a:t>
            </a:r>
            <a:br>
              <a:rPr lang="en-US" b="1" dirty="0"/>
            </a:br>
            <a:br>
              <a:rPr lang="en-US" b="1" dirty="0"/>
            </a:br>
            <a:br>
              <a:rPr lang="en-US" b="1" dirty="0"/>
            </a:br>
            <a:endParaRPr lang="en-US" dirty="0"/>
          </a:p>
        </p:txBody>
      </p:sp>
      <p:sp>
        <p:nvSpPr>
          <p:cNvPr id="4" name="Rectangle 3">
            <a:extLst>
              <a:ext uri="{FF2B5EF4-FFF2-40B4-BE49-F238E27FC236}">
                <a16:creationId xmlns:a16="http://schemas.microsoft.com/office/drawing/2014/main" id="{F7627FF6-9B96-C097-B8E0-D06BB57AEDE5}"/>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3702D4-8618-26E3-9CCC-91177D8AB2FA}"/>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9C42BA5C-B8AC-73C2-4151-375E58A90AA1}"/>
              </a:ext>
            </a:extLst>
          </p:cNvPr>
          <p:cNvSpPr txBox="1"/>
          <p:nvPr/>
        </p:nvSpPr>
        <p:spPr>
          <a:xfrm>
            <a:off x="990600" y="1447800"/>
            <a:ext cx="10363200" cy="5170646"/>
          </a:xfrm>
          <a:prstGeom prst="rect">
            <a:avLst/>
          </a:prstGeom>
          <a:noFill/>
        </p:spPr>
        <p:txBody>
          <a:bodyPr wrap="square" rtlCol="0">
            <a:spAutoFit/>
          </a:bodyPr>
          <a:lstStyle/>
          <a:p>
            <a:pPr>
              <a:buNone/>
            </a:pPr>
            <a:r>
              <a:rPr lang="en-US" sz="2400" b="1" dirty="0"/>
              <a:t>Objectives:</a:t>
            </a:r>
          </a:p>
          <a:p>
            <a:pPr>
              <a:buFont typeface="Arial" panose="020B0604020202020204" pitchFamily="34" charset="0"/>
              <a:buChar char="•"/>
            </a:pPr>
            <a:r>
              <a:rPr lang="en-US" sz="2400" dirty="0"/>
              <a:t>Develop a </a:t>
            </a:r>
            <a:r>
              <a:rPr lang="en-US" sz="2400" b="1" dirty="0"/>
              <a:t>multi-component metric</a:t>
            </a:r>
            <a:r>
              <a:rPr lang="en-US" sz="2400" dirty="0"/>
              <a:t> for bias detection.</a:t>
            </a:r>
          </a:p>
          <a:p>
            <a:pPr>
              <a:buFont typeface="Arial" panose="020B0604020202020204" pitchFamily="34" charset="0"/>
              <a:buChar char="•"/>
            </a:pPr>
            <a:r>
              <a:rPr lang="en-US" sz="2400" dirty="0"/>
              <a:t>Components: Size, Centering, Screen Time, Motion, and Embedding Bias.</a:t>
            </a:r>
          </a:p>
          <a:p>
            <a:pPr>
              <a:buFont typeface="Arial" panose="020B0604020202020204" pitchFamily="34" charset="0"/>
              <a:buChar char="•"/>
            </a:pPr>
            <a:r>
              <a:rPr lang="en-US" sz="2400" dirty="0"/>
              <a:t>Use YOLOv8, </a:t>
            </a:r>
            <a:r>
              <a:rPr lang="en-US" sz="2400" dirty="0" err="1"/>
              <a:t>MediaPipe</a:t>
            </a:r>
            <a:r>
              <a:rPr lang="en-US" sz="2400" dirty="0"/>
              <a:t>, and </a:t>
            </a:r>
            <a:r>
              <a:rPr lang="en-US" sz="2400" dirty="0" err="1"/>
              <a:t>SlowFast</a:t>
            </a:r>
            <a:r>
              <a:rPr lang="en-US" sz="2400" dirty="0"/>
              <a:t> for feature extraction.</a:t>
            </a:r>
          </a:p>
          <a:p>
            <a:pPr>
              <a:buFont typeface="Arial" panose="020B0604020202020204" pitchFamily="34" charset="0"/>
              <a:buChar char="•"/>
            </a:pPr>
            <a:r>
              <a:rPr lang="en-US" sz="2400" dirty="0"/>
              <a:t>Normalize &amp; aggregate into composite scores.</a:t>
            </a:r>
          </a:p>
          <a:p>
            <a:endParaRPr lang="en-US" sz="2400" dirty="0"/>
          </a:p>
          <a:p>
            <a:pPr>
              <a:buNone/>
            </a:pPr>
            <a:r>
              <a:rPr lang="en-US" sz="2400" b="1" dirty="0"/>
              <a:t>Scope:</a:t>
            </a:r>
          </a:p>
          <a:p>
            <a:pPr>
              <a:buFont typeface="Arial" panose="020B0604020202020204" pitchFamily="34" charset="0"/>
              <a:buChar char="•"/>
            </a:pPr>
            <a:r>
              <a:rPr lang="en-US" sz="2400" dirty="0"/>
              <a:t>Focused on binary gender bias (male/female) in video datasets.</a:t>
            </a:r>
          </a:p>
          <a:p>
            <a:pPr>
              <a:buFont typeface="Arial" panose="020B0604020202020204" pitchFamily="34" charset="0"/>
              <a:buChar char="•"/>
            </a:pPr>
            <a:r>
              <a:rPr lang="en-US" sz="2400" dirty="0"/>
              <a:t>Covers </a:t>
            </a:r>
            <a:r>
              <a:rPr lang="en-US" sz="2400" b="1" dirty="0"/>
              <a:t>human activity recognition</a:t>
            </a:r>
            <a:r>
              <a:rPr lang="en-US" sz="2400" dirty="0"/>
              <a:t> videos (HAR videos have one prominent person who is performing action).</a:t>
            </a:r>
          </a:p>
          <a:p>
            <a:r>
              <a:rPr lang="en-US" sz="2400" dirty="0"/>
              <a:t>(e.g., yoga, sports)  </a:t>
            </a:r>
          </a:p>
          <a:p>
            <a:pPr>
              <a:buFont typeface="Arial" panose="020B0604020202020204" pitchFamily="34" charset="0"/>
              <a:buChar char="•"/>
            </a:pPr>
            <a:r>
              <a:rPr lang="en-US" sz="2400" dirty="0"/>
              <a:t>Applies to </a:t>
            </a:r>
            <a:r>
              <a:rPr lang="en-US" sz="2400" b="1" dirty="0"/>
              <a:t>visual and motion-based cues</a:t>
            </a:r>
            <a:r>
              <a:rPr lang="en-US" sz="2400" dirty="0"/>
              <a:t> only.</a:t>
            </a:r>
          </a:p>
          <a:p>
            <a:endParaRPr lang="en-US" sz="2400" dirty="0"/>
          </a:p>
          <a:p>
            <a:endParaRPr lang="en-US" dirty="0"/>
          </a:p>
        </p:txBody>
      </p:sp>
    </p:spTree>
    <p:extLst>
      <p:ext uri="{BB962C8B-B14F-4D97-AF65-F5344CB8AC3E}">
        <p14:creationId xmlns:p14="http://schemas.microsoft.com/office/powerpoint/2010/main" val="8640933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2A182-431D-A77C-99CA-947BCEB985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118011B-629D-04CB-1E30-3EBE7BF5458B}"/>
              </a:ext>
            </a:extLst>
          </p:cNvPr>
          <p:cNvSpPr>
            <a:spLocks noGrp="1"/>
          </p:cNvSpPr>
          <p:nvPr>
            <p:ph type="title"/>
          </p:nvPr>
        </p:nvSpPr>
        <p:spPr>
          <a:xfrm>
            <a:off x="990600" y="381001"/>
            <a:ext cx="10363200" cy="762000"/>
          </a:xfrm>
          <a:solidFill>
            <a:schemeClr val="bg1">
              <a:alpha val="52000"/>
            </a:schemeClr>
          </a:solidFill>
        </p:spPr>
        <p:txBody>
          <a:bodyPr>
            <a:normAutofit/>
          </a:bodyPr>
          <a:lstStyle/>
          <a:p>
            <a:pPr algn="ctr"/>
            <a:r>
              <a:rPr lang="en-US" b="1" dirty="0"/>
              <a:t>Methodology Overview</a:t>
            </a:r>
          </a:p>
        </p:txBody>
      </p:sp>
      <p:sp>
        <p:nvSpPr>
          <p:cNvPr id="4" name="Rectangle 3">
            <a:extLst>
              <a:ext uri="{FF2B5EF4-FFF2-40B4-BE49-F238E27FC236}">
                <a16:creationId xmlns:a16="http://schemas.microsoft.com/office/drawing/2014/main" id="{CF99EC2C-8BBC-9D96-1CAB-A82246E6CFF9}"/>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676E78C-2F90-5595-3A99-10871AFB69C5}"/>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B32CC0D1-82F5-D0DE-87B5-8EEB473A4098}"/>
              </a:ext>
            </a:extLst>
          </p:cNvPr>
          <p:cNvSpPr txBox="1"/>
          <p:nvPr/>
        </p:nvSpPr>
        <p:spPr>
          <a:xfrm>
            <a:off x="990600" y="1752600"/>
            <a:ext cx="10363200" cy="4062651"/>
          </a:xfrm>
          <a:prstGeom prst="rect">
            <a:avLst/>
          </a:prstGeom>
          <a:noFill/>
        </p:spPr>
        <p:txBody>
          <a:bodyPr wrap="square" rtlCol="0">
            <a:spAutoFit/>
          </a:bodyPr>
          <a:lstStyle/>
          <a:p>
            <a:pPr>
              <a:buFont typeface="+mj-lt"/>
              <a:buAutoNum type="arabicPeriod"/>
            </a:pPr>
            <a:r>
              <a:rPr lang="en-US" sz="2400" b="1" dirty="0"/>
              <a:t>Dataset Preparation</a:t>
            </a:r>
            <a:r>
              <a:rPr lang="en-US" sz="2400" dirty="0"/>
              <a:t> (HAA500 subset)</a:t>
            </a:r>
          </a:p>
          <a:p>
            <a:pPr marL="457200" indent="-457200">
              <a:buFont typeface="+mj-lt"/>
              <a:buAutoNum type="arabicPeriod"/>
            </a:pPr>
            <a:endParaRPr lang="en-US" sz="2400" dirty="0"/>
          </a:p>
          <a:p>
            <a:pPr>
              <a:buFont typeface="+mj-lt"/>
              <a:buAutoNum type="arabicPeriod"/>
            </a:pPr>
            <a:r>
              <a:rPr lang="en-US" sz="2400" b="1" dirty="0"/>
              <a:t>Feature Extraction</a:t>
            </a:r>
            <a:endParaRPr lang="en-US" sz="2400" dirty="0"/>
          </a:p>
          <a:p>
            <a:pPr marL="742950" lvl="1" indent="-285750">
              <a:buFont typeface="+mj-lt"/>
              <a:buAutoNum type="arabicPeriod"/>
            </a:pPr>
            <a:r>
              <a:rPr lang="en-US" sz="2400" dirty="0"/>
              <a:t>YOLOv8 → Size &amp; Center</a:t>
            </a:r>
          </a:p>
          <a:p>
            <a:pPr marL="742950" lvl="1" indent="-285750">
              <a:buFont typeface="+mj-lt"/>
              <a:buAutoNum type="arabicPeriod"/>
            </a:pPr>
            <a:r>
              <a:rPr lang="en-US" sz="2400" dirty="0" err="1"/>
              <a:t>MediaPipe</a:t>
            </a:r>
            <a:r>
              <a:rPr lang="en-US" sz="2400" dirty="0"/>
              <a:t> → Motion</a:t>
            </a:r>
          </a:p>
          <a:p>
            <a:pPr marL="742950" lvl="1" indent="-285750">
              <a:buFont typeface="+mj-lt"/>
              <a:buAutoNum type="arabicPeriod"/>
            </a:pPr>
            <a:r>
              <a:rPr lang="en-US" sz="2400" dirty="0" err="1"/>
              <a:t>SlowFast</a:t>
            </a:r>
            <a:r>
              <a:rPr lang="en-US" sz="2400" dirty="0"/>
              <a:t> → Embeddings</a:t>
            </a:r>
          </a:p>
          <a:p>
            <a:pPr marL="914400" lvl="1" indent="-457200">
              <a:buFont typeface="+mj-lt"/>
              <a:buAutoNum type="arabicPeriod"/>
            </a:pPr>
            <a:endParaRPr lang="en-US" sz="2400" dirty="0"/>
          </a:p>
          <a:p>
            <a:pPr>
              <a:buFont typeface="+mj-lt"/>
              <a:buAutoNum type="arabicPeriod"/>
            </a:pPr>
            <a:r>
              <a:rPr lang="en-US" sz="2400" b="1" dirty="0"/>
              <a:t>Bias Metric Computation</a:t>
            </a:r>
          </a:p>
          <a:p>
            <a:pPr marL="457200" indent="-457200">
              <a:buFont typeface="+mj-lt"/>
              <a:buAutoNum type="arabicPeriod"/>
            </a:pPr>
            <a:endParaRPr lang="en-US" sz="2400" dirty="0"/>
          </a:p>
          <a:p>
            <a:pPr>
              <a:buFont typeface="+mj-lt"/>
              <a:buAutoNum type="arabicPeriod"/>
            </a:pPr>
            <a:r>
              <a:rPr lang="en-US" sz="2400" b="1" dirty="0"/>
              <a:t>Aggregation</a:t>
            </a:r>
            <a:endParaRPr lang="en-US" sz="2400" dirty="0"/>
          </a:p>
          <a:p>
            <a:endParaRPr lang="en-US" dirty="0"/>
          </a:p>
        </p:txBody>
      </p:sp>
    </p:spTree>
    <p:extLst>
      <p:ext uri="{BB962C8B-B14F-4D97-AF65-F5344CB8AC3E}">
        <p14:creationId xmlns:p14="http://schemas.microsoft.com/office/powerpoint/2010/main" val="4611860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5C82B-B62D-D32B-187B-09CE1A1D884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183C28-8894-9ABB-179A-65CFA6336B0F}"/>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dirty="0"/>
              <a:t>Dataset Preparation – HAA500 Subset</a:t>
            </a:r>
            <a:br>
              <a:rPr lang="en-US" b="1" dirty="0"/>
            </a:br>
            <a:br>
              <a:rPr lang="en-US" b="1" dirty="0"/>
            </a:br>
            <a:endParaRPr lang="en-US" dirty="0"/>
          </a:p>
        </p:txBody>
      </p:sp>
      <p:sp>
        <p:nvSpPr>
          <p:cNvPr id="4" name="Rectangle 3">
            <a:extLst>
              <a:ext uri="{FF2B5EF4-FFF2-40B4-BE49-F238E27FC236}">
                <a16:creationId xmlns:a16="http://schemas.microsoft.com/office/drawing/2014/main" id="{09074BA6-58D1-58EA-EC77-6F23C305A66E}"/>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401A9B-4086-BB6B-67B5-44914F797FCE}"/>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7EBBC91B-83DF-D13E-D802-3FA9641E63CC}"/>
              </a:ext>
            </a:extLst>
          </p:cNvPr>
          <p:cNvSpPr txBox="1"/>
          <p:nvPr/>
        </p:nvSpPr>
        <p:spPr>
          <a:xfrm>
            <a:off x="914400" y="1676400"/>
            <a:ext cx="10363200" cy="4524315"/>
          </a:xfrm>
          <a:prstGeom prst="rect">
            <a:avLst/>
          </a:prstGeom>
          <a:noFill/>
        </p:spPr>
        <p:txBody>
          <a:bodyPr wrap="square" rtlCol="0">
            <a:spAutoFit/>
          </a:bodyPr>
          <a:lstStyle/>
          <a:p>
            <a:pPr>
              <a:buNone/>
            </a:pPr>
            <a:r>
              <a:rPr lang="en-US" sz="2400" b="1" dirty="0"/>
              <a:t>Source Dataset:</a:t>
            </a:r>
          </a:p>
          <a:p>
            <a:pPr>
              <a:buNone/>
            </a:pPr>
            <a:endParaRPr lang="en-US" sz="2400" dirty="0"/>
          </a:p>
          <a:p>
            <a:pPr>
              <a:buFont typeface="Arial" panose="020B0604020202020204" pitchFamily="34" charset="0"/>
              <a:buChar char="•"/>
            </a:pPr>
            <a:r>
              <a:rPr lang="en-US" sz="2400" b="1" dirty="0"/>
              <a:t>HAA500</a:t>
            </a:r>
            <a:r>
              <a:rPr lang="en-US" sz="2400" dirty="0"/>
              <a:t> (Human-Centric Atomic Action)</a:t>
            </a:r>
          </a:p>
          <a:p>
            <a:pPr>
              <a:buFont typeface="Arial" panose="020B0604020202020204" pitchFamily="34" charset="0"/>
              <a:buChar char="•"/>
            </a:pPr>
            <a:r>
              <a:rPr lang="en-US" sz="2400" dirty="0"/>
              <a:t>591,000+ labeled frames</a:t>
            </a:r>
          </a:p>
          <a:p>
            <a:pPr>
              <a:buFont typeface="Arial" panose="020B0604020202020204" pitchFamily="34" charset="0"/>
              <a:buChar char="•"/>
            </a:pPr>
            <a:r>
              <a:rPr lang="en-US" sz="2400" dirty="0"/>
              <a:t>500 distinct atomic action categories</a:t>
            </a:r>
          </a:p>
          <a:p>
            <a:pPr>
              <a:buFont typeface="Arial" panose="020B0604020202020204" pitchFamily="34" charset="0"/>
              <a:buChar char="•"/>
            </a:pPr>
            <a:r>
              <a:rPr lang="en-US" sz="2400" dirty="0"/>
              <a:t>Fine-grained annotations tailored for action recognition tasks</a:t>
            </a:r>
          </a:p>
          <a:p>
            <a:endParaRPr lang="en-US" sz="2400" dirty="0"/>
          </a:p>
          <a:p>
            <a:pPr>
              <a:buNone/>
            </a:pPr>
            <a:r>
              <a:rPr lang="en-US" sz="2400" b="1" dirty="0"/>
              <a:t>Subset Selection Criteria:</a:t>
            </a:r>
          </a:p>
          <a:p>
            <a:pPr>
              <a:buNone/>
            </a:pPr>
            <a:endParaRPr lang="en-US" sz="2400" dirty="0"/>
          </a:p>
          <a:p>
            <a:pPr>
              <a:buFont typeface="Arial" panose="020B0604020202020204" pitchFamily="34" charset="0"/>
              <a:buChar char="•"/>
            </a:pPr>
            <a:r>
              <a:rPr lang="en-US" sz="2400" dirty="0"/>
              <a:t>Selected </a:t>
            </a:r>
            <a:r>
              <a:rPr lang="en-US" sz="2400" b="1" dirty="0"/>
              <a:t>500 videos</a:t>
            </a:r>
            <a:r>
              <a:rPr lang="en-US" sz="2400" dirty="0"/>
              <a:t> from the full HAA500 dataset</a:t>
            </a:r>
          </a:p>
          <a:p>
            <a:pPr>
              <a:buFont typeface="Arial" panose="020B0604020202020204" pitchFamily="34" charset="0"/>
              <a:buChar char="•"/>
            </a:pPr>
            <a:r>
              <a:rPr lang="en-US" sz="2400" dirty="0"/>
              <a:t>Focused on </a:t>
            </a:r>
            <a:r>
              <a:rPr lang="en-US" sz="2400" b="1" dirty="0"/>
              <a:t>clear gender labels</a:t>
            </a:r>
            <a:r>
              <a:rPr lang="en-US" sz="2400" dirty="0"/>
              <a:t> (Male / Female)</a:t>
            </a:r>
          </a:p>
          <a:p>
            <a:pPr>
              <a:buFont typeface="Arial" panose="020B0604020202020204" pitchFamily="34" charset="0"/>
              <a:buChar char="•"/>
            </a:pPr>
            <a:r>
              <a:rPr lang="en-US" sz="2400" dirty="0"/>
              <a:t>Ensured </a:t>
            </a:r>
            <a:r>
              <a:rPr lang="en-US" sz="2400" b="1" dirty="0"/>
              <a:t>diversity of actions</a:t>
            </a:r>
            <a:r>
              <a:rPr lang="en-US" sz="2400" dirty="0"/>
              <a:t> (e.g., yoga, tennis, gym, diving)</a:t>
            </a:r>
          </a:p>
        </p:txBody>
      </p:sp>
    </p:spTree>
    <p:extLst>
      <p:ext uri="{BB962C8B-B14F-4D97-AF65-F5344CB8AC3E}">
        <p14:creationId xmlns:p14="http://schemas.microsoft.com/office/powerpoint/2010/main" val="22029314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EC5D4-5352-9DE4-C0F4-56141671174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F876557-D25B-E39E-97B2-CD5B6616EDF8}"/>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b="1" dirty="0"/>
              <a:t>Feature Extraction</a:t>
            </a:r>
            <a:br>
              <a:rPr lang="en-US" dirty="0"/>
            </a:br>
            <a:br>
              <a:rPr lang="en-US" b="1" dirty="0"/>
            </a:br>
            <a:br>
              <a:rPr lang="en-US" b="1" dirty="0"/>
            </a:br>
            <a:endParaRPr lang="en-US" dirty="0"/>
          </a:p>
        </p:txBody>
      </p:sp>
      <p:sp>
        <p:nvSpPr>
          <p:cNvPr id="4" name="Rectangle 3">
            <a:extLst>
              <a:ext uri="{FF2B5EF4-FFF2-40B4-BE49-F238E27FC236}">
                <a16:creationId xmlns:a16="http://schemas.microsoft.com/office/drawing/2014/main" id="{A557FBE8-859D-965C-6FAB-E08B27BBCAC1}"/>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747BBF-245A-4A84-BEA9-F93AABA5B25C}"/>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73A78BAA-1DA5-C83F-5CBF-F62B14E2F892}"/>
              </a:ext>
            </a:extLst>
          </p:cNvPr>
          <p:cNvSpPr txBox="1"/>
          <p:nvPr/>
        </p:nvSpPr>
        <p:spPr>
          <a:xfrm>
            <a:off x="1028700" y="1175658"/>
            <a:ext cx="9220200" cy="3508653"/>
          </a:xfrm>
          <a:prstGeom prst="rect">
            <a:avLst/>
          </a:prstGeom>
          <a:noFill/>
        </p:spPr>
        <p:txBody>
          <a:bodyPr wrap="square" rtlCol="0">
            <a:spAutoFit/>
          </a:bodyPr>
          <a:lstStyle/>
          <a:p>
            <a:pPr>
              <a:buNone/>
            </a:pPr>
            <a:r>
              <a:rPr lang="en-US" sz="2000" b="1" dirty="0"/>
              <a:t>1</a:t>
            </a:r>
            <a:r>
              <a:rPr lang="en-US" sz="2400" b="1" dirty="0"/>
              <a:t>. YOLOv8 – Person Detection (Per Frame)</a:t>
            </a:r>
          </a:p>
          <a:p>
            <a:pPr>
              <a:buFont typeface="Arial" panose="020B0604020202020204" pitchFamily="34" charset="0"/>
              <a:buChar char="•"/>
            </a:pPr>
            <a:r>
              <a:rPr lang="en-US" sz="2400" dirty="0"/>
              <a:t>We used the YOLOv8 model to detect </a:t>
            </a:r>
            <a:r>
              <a:rPr lang="en-US" sz="2400" b="1" dirty="0"/>
              <a:t>only the main person</a:t>
            </a:r>
            <a:r>
              <a:rPr lang="en-US" sz="2400" dirty="0"/>
              <a:t> in each video frame.</a:t>
            </a:r>
          </a:p>
          <a:p>
            <a:pPr>
              <a:buFont typeface="Arial" panose="020B0604020202020204" pitchFamily="34" charset="0"/>
              <a:buChar char="•"/>
            </a:pPr>
            <a:r>
              <a:rPr lang="en-US" sz="2400" dirty="0"/>
              <a:t>From that, we got:</a:t>
            </a:r>
          </a:p>
          <a:p>
            <a:pPr marL="742950" lvl="1" indent="-285750">
              <a:buFont typeface="Arial" panose="020B0604020202020204" pitchFamily="34" charset="0"/>
              <a:buChar char="•"/>
            </a:pPr>
            <a:r>
              <a:rPr lang="en-US" sz="2400" dirty="0"/>
              <a:t>x1, y1, x2, y2 → Coordinates of the bounding box</a:t>
            </a:r>
          </a:p>
          <a:p>
            <a:pPr marL="742950" lvl="1" indent="-285750">
              <a:buFont typeface="Arial" panose="020B0604020202020204" pitchFamily="34" charset="0"/>
              <a:buChar char="•"/>
            </a:pPr>
            <a:r>
              <a:rPr lang="en-US" sz="2400" dirty="0" err="1"/>
              <a:t>frame_width</a:t>
            </a:r>
            <a:r>
              <a:rPr lang="en-US" sz="2400" dirty="0"/>
              <a:t>, </a:t>
            </a:r>
            <a:r>
              <a:rPr lang="en-US" sz="2400" dirty="0" err="1"/>
              <a:t>frame_height</a:t>
            </a:r>
            <a:r>
              <a:rPr lang="en-US" sz="2400" dirty="0"/>
              <a:t> → Coordinates of the frame</a:t>
            </a:r>
          </a:p>
          <a:p>
            <a:pPr marL="742950" lvl="1" indent="-285750">
              <a:buFont typeface="Arial" panose="020B0604020202020204" pitchFamily="34" charset="0"/>
              <a:buChar char="•"/>
            </a:pPr>
            <a:endParaRPr lang="en-US" dirty="0"/>
          </a:p>
          <a:p>
            <a:pPr lvl="1"/>
            <a:endParaRPr lang="en-US" sz="2000" dirty="0"/>
          </a:p>
          <a:p>
            <a:endParaRPr lang="en-US" sz="2000" dirty="0"/>
          </a:p>
          <a:p>
            <a:endParaRPr lang="en-US" sz="2000" dirty="0"/>
          </a:p>
        </p:txBody>
      </p:sp>
      <p:pic>
        <p:nvPicPr>
          <p:cNvPr id="20" name="Picture 19" descr="A person lying on her back on a yoga mat">
            <a:extLst>
              <a:ext uri="{FF2B5EF4-FFF2-40B4-BE49-F238E27FC236}">
                <a16:creationId xmlns:a16="http://schemas.microsoft.com/office/drawing/2014/main" id="{4FCCBC99-ECE5-4A28-E7F2-F7B2579FD7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616691"/>
            <a:ext cx="4199630" cy="2362200"/>
          </a:xfrm>
          <a:prstGeom prst="rect">
            <a:avLst/>
          </a:prstGeom>
        </p:spPr>
      </p:pic>
      <p:pic>
        <p:nvPicPr>
          <p:cNvPr id="22" name="Picture 21" descr="A person jumping over a pool">
            <a:extLst>
              <a:ext uri="{FF2B5EF4-FFF2-40B4-BE49-F238E27FC236}">
                <a16:creationId xmlns:a16="http://schemas.microsoft.com/office/drawing/2014/main" id="{549335A1-E450-584E-B9E1-91F6B0C41F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600" y="3618335"/>
            <a:ext cx="4199467" cy="2362200"/>
          </a:xfrm>
          <a:prstGeom prst="rect">
            <a:avLst/>
          </a:prstGeom>
        </p:spPr>
      </p:pic>
    </p:spTree>
    <p:extLst>
      <p:ext uri="{BB962C8B-B14F-4D97-AF65-F5344CB8AC3E}">
        <p14:creationId xmlns:p14="http://schemas.microsoft.com/office/powerpoint/2010/main" val="6866746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8ECA5-1535-F136-9961-CD7A148E042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191BE13-A8A9-221C-E4BC-583BB3978F1C}"/>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b="1" dirty="0"/>
              <a:t>Feature Extraction</a:t>
            </a:r>
            <a:br>
              <a:rPr lang="en-US" dirty="0"/>
            </a:br>
            <a:br>
              <a:rPr lang="en-US" b="1" dirty="0"/>
            </a:br>
            <a:br>
              <a:rPr lang="en-US" b="1" dirty="0"/>
            </a:br>
            <a:endParaRPr lang="en-US" dirty="0"/>
          </a:p>
        </p:txBody>
      </p:sp>
      <p:sp>
        <p:nvSpPr>
          <p:cNvPr id="4" name="Rectangle 3">
            <a:extLst>
              <a:ext uri="{FF2B5EF4-FFF2-40B4-BE49-F238E27FC236}">
                <a16:creationId xmlns:a16="http://schemas.microsoft.com/office/drawing/2014/main" id="{4A92266A-D076-DA9C-55F8-7EA1D66ACA90}"/>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11ECAC6-E555-4ABE-7E14-EAD4CD8DF452}"/>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TextBox 2">
            <a:extLst>
              <a:ext uri="{FF2B5EF4-FFF2-40B4-BE49-F238E27FC236}">
                <a16:creationId xmlns:a16="http://schemas.microsoft.com/office/drawing/2014/main" id="{39875FCE-7D1C-6AF6-187A-B737DE4EA4A3}"/>
              </a:ext>
            </a:extLst>
          </p:cNvPr>
          <p:cNvSpPr txBox="1"/>
          <p:nvPr/>
        </p:nvSpPr>
        <p:spPr>
          <a:xfrm>
            <a:off x="1066800" y="1465446"/>
            <a:ext cx="9220200" cy="1938992"/>
          </a:xfrm>
          <a:prstGeom prst="rect">
            <a:avLst/>
          </a:prstGeom>
          <a:noFill/>
        </p:spPr>
        <p:txBody>
          <a:bodyPr wrap="square" rtlCol="0">
            <a:spAutoFit/>
          </a:bodyPr>
          <a:lstStyle/>
          <a:p>
            <a:r>
              <a:rPr lang="en-US" sz="2400" b="1" dirty="0"/>
              <a:t>2. </a:t>
            </a:r>
            <a:r>
              <a:rPr lang="en-US" sz="2400" b="1" dirty="0" err="1"/>
              <a:t>MediaPipe</a:t>
            </a:r>
            <a:r>
              <a:rPr lang="en-US" sz="2400" b="1" dirty="0"/>
              <a:t> – Pose </a:t>
            </a:r>
            <a:r>
              <a:rPr lang="en-US" sz="2400" b="1" dirty="0" err="1"/>
              <a:t>Keypoints</a:t>
            </a:r>
            <a:endParaRPr lang="en-US" sz="2400" b="1"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used </a:t>
            </a:r>
            <a:r>
              <a:rPr lang="en-US" sz="2400" dirty="0" err="1"/>
              <a:t>MediaPipe</a:t>
            </a:r>
            <a:r>
              <a:rPr lang="en-US" sz="2400" dirty="0"/>
              <a:t> to get the 33 body </a:t>
            </a:r>
            <a:r>
              <a:rPr lang="en-US" sz="2400" dirty="0" err="1"/>
              <a:t>keypoints</a:t>
            </a:r>
            <a:r>
              <a:rPr lang="en-US" sz="2400" dirty="0"/>
              <a:t> (x, y positions) per person.</a:t>
            </a:r>
          </a:p>
          <a:p>
            <a:pPr marL="285750" indent="-285750">
              <a:buFont typeface="Arial" panose="020B0604020202020204" pitchFamily="34" charset="0"/>
              <a:buChar char="•"/>
            </a:pPr>
            <a:r>
              <a:rPr lang="en-US" sz="2400" dirty="0"/>
              <a:t>That gives us 66 values per frame.</a:t>
            </a:r>
          </a:p>
        </p:txBody>
      </p:sp>
      <p:pic>
        <p:nvPicPr>
          <p:cNvPr id="7" name="Picture 6" descr="A person standing on a mat with her leg up">
            <a:extLst>
              <a:ext uri="{FF2B5EF4-FFF2-40B4-BE49-F238E27FC236}">
                <a16:creationId xmlns:a16="http://schemas.microsoft.com/office/drawing/2014/main" id="{943516C1-DA8F-9026-BDCC-1D24B219BB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3760233"/>
            <a:ext cx="3928646" cy="2209800"/>
          </a:xfrm>
          <a:prstGeom prst="rect">
            <a:avLst/>
          </a:prstGeom>
        </p:spPr>
      </p:pic>
      <p:pic>
        <p:nvPicPr>
          <p:cNvPr id="9" name="Picture 8" descr="A person standing on one leg&#10;&#10;AI-generated content may be incorrect.">
            <a:extLst>
              <a:ext uri="{FF2B5EF4-FFF2-40B4-BE49-F238E27FC236}">
                <a16:creationId xmlns:a16="http://schemas.microsoft.com/office/drawing/2014/main" id="{E19FCBD3-0E0A-3476-0099-8950F6BE72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7441" y="3741318"/>
            <a:ext cx="3928646" cy="2209777"/>
          </a:xfrm>
          <a:prstGeom prst="rect">
            <a:avLst/>
          </a:prstGeom>
        </p:spPr>
      </p:pic>
      <p:pic>
        <p:nvPicPr>
          <p:cNvPr id="10" name="Picture 9" descr="A person standing on one leg">
            <a:extLst>
              <a:ext uri="{FF2B5EF4-FFF2-40B4-BE49-F238E27FC236}">
                <a16:creationId xmlns:a16="http://schemas.microsoft.com/office/drawing/2014/main" id="{9AC83707-0FAB-98C0-585E-BC52DDF1F7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2483" y="3766718"/>
            <a:ext cx="3917117" cy="2203292"/>
          </a:xfrm>
          <a:prstGeom prst="rect">
            <a:avLst/>
          </a:prstGeom>
        </p:spPr>
      </p:pic>
    </p:spTree>
    <p:extLst>
      <p:ext uri="{BB962C8B-B14F-4D97-AF65-F5344CB8AC3E}">
        <p14:creationId xmlns:p14="http://schemas.microsoft.com/office/powerpoint/2010/main" val="3754297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6AAD6-1FDA-5CCF-B603-6B7DF44C0A5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F2D0A2-7264-0B41-8C14-A8ABE0AFAFA8}"/>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b="1" dirty="0"/>
              <a:t>Feature Extraction</a:t>
            </a:r>
            <a:br>
              <a:rPr lang="en-US" dirty="0"/>
            </a:br>
            <a:br>
              <a:rPr lang="en-US" b="1" dirty="0"/>
            </a:br>
            <a:br>
              <a:rPr lang="en-US" b="1" dirty="0"/>
            </a:br>
            <a:endParaRPr lang="en-US" dirty="0"/>
          </a:p>
        </p:txBody>
      </p:sp>
      <p:sp>
        <p:nvSpPr>
          <p:cNvPr id="4" name="Rectangle 3">
            <a:extLst>
              <a:ext uri="{FF2B5EF4-FFF2-40B4-BE49-F238E27FC236}">
                <a16:creationId xmlns:a16="http://schemas.microsoft.com/office/drawing/2014/main" id="{E7C8FE02-A8CB-EA01-F9F1-4B1198C8E718}"/>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AAF81C8-13E9-498C-CF5B-DED18BDEC4CD}"/>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3" name="TextBox 2">
            <a:extLst>
              <a:ext uri="{FF2B5EF4-FFF2-40B4-BE49-F238E27FC236}">
                <a16:creationId xmlns:a16="http://schemas.microsoft.com/office/drawing/2014/main" id="{24FD84A7-EC32-D64F-9C26-E5E2CBD976EF}"/>
              </a:ext>
            </a:extLst>
          </p:cNvPr>
          <p:cNvSpPr txBox="1"/>
          <p:nvPr/>
        </p:nvSpPr>
        <p:spPr>
          <a:xfrm>
            <a:off x="1066800" y="1465446"/>
            <a:ext cx="9220200" cy="2677656"/>
          </a:xfrm>
          <a:prstGeom prst="rect">
            <a:avLst/>
          </a:prstGeom>
          <a:noFill/>
        </p:spPr>
        <p:txBody>
          <a:bodyPr wrap="square" rtlCol="0">
            <a:spAutoFit/>
          </a:bodyPr>
          <a:lstStyle/>
          <a:p>
            <a:r>
              <a:rPr lang="en-US" sz="2400" b="1" dirty="0"/>
              <a:t>3. </a:t>
            </a:r>
            <a:r>
              <a:rPr lang="en-US" sz="2400" b="1" dirty="0" err="1"/>
              <a:t>SlowFast</a:t>
            </a:r>
            <a:r>
              <a:rPr lang="en-US" sz="2400" b="1" dirty="0"/>
              <a:t> – Video Embeddings</a:t>
            </a:r>
          </a:p>
          <a:p>
            <a:endParaRPr lang="en-US" sz="2400" b="1" dirty="0"/>
          </a:p>
          <a:p>
            <a:pPr marL="342900" indent="-342900">
              <a:buFont typeface="Arial" panose="020B0604020202020204" pitchFamily="34" charset="0"/>
              <a:buChar char="•"/>
            </a:pPr>
            <a:r>
              <a:rPr lang="en-US" sz="2400" dirty="0"/>
              <a:t>We used the </a:t>
            </a:r>
            <a:r>
              <a:rPr lang="en-US" sz="2400" dirty="0" err="1"/>
              <a:t>SlowFast</a:t>
            </a:r>
            <a:r>
              <a:rPr lang="en-US" sz="2400" dirty="0"/>
              <a:t> ResNet-50 model from </a:t>
            </a:r>
            <a:r>
              <a:rPr lang="en-US" sz="2400" dirty="0" err="1"/>
              <a:t>PyTorchVideo</a:t>
            </a:r>
            <a:r>
              <a:rPr lang="en-US" sz="2400" dirty="0"/>
              <a:t>.</a:t>
            </a:r>
          </a:p>
          <a:p>
            <a:pPr marL="342900" indent="-342900">
              <a:buFont typeface="Arial" panose="020B0604020202020204" pitchFamily="34" charset="0"/>
              <a:buChar char="•"/>
            </a:pPr>
            <a:r>
              <a:rPr lang="en-US" sz="2400" dirty="0"/>
              <a:t>From each video, we sampled 32 frames, processed them, and passed them to the model.</a:t>
            </a:r>
          </a:p>
          <a:p>
            <a:pPr marL="342900" indent="-342900">
              <a:buFont typeface="Arial" panose="020B0604020202020204" pitchFamily="34" charset="0"/>
              <a:buChar char="•"/>
            </a:pPr>
            <a:r>
              <a:rPr lang="en-US" sz="2400" dirty="0"/>
              <a:t>It gave us one 2304-dimensional embedding vector for the whole video.</a:t>
            </a:r>
          </a:p>
        </p:txBody>
      </p:sp>
      <p:pic>
        <p:nvPicPr>
          <p:cNvPr id="6" name="Picture 5" descr="A screenshot of a computer">
            <a:extLst>
              <a:ext uri="{FF2B5EF4-FFF2-40B4-BE49-F238E27FC236}">
                <a16:creationId xmlns:a16="http://schemas.microsoft.com/office/drawing/2014/main" id="{6E71A027-2D61-CAD1-19B5-A322DA792A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4253510"/>
            <a:ext cx="7924800" cy="1889125"/>
          </a:xfrm>
          <a:prstGeom prst="rect">
            <a:avLst/>
          </a:prstGeom>
        </p:spPr>
      </p:pic>
    </p:spTree>
    <p:extLst>
      <p:ext uri="{BB962C8B-B14F-4D97-AF65-F5344CB8AC3E}">
        <p14:creationId xmlns:p14="http://schemas.microsoft.com/office/powerpoint/2010/main" val="2890896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CA1C-E0C1-5C3B-4AD5-39C9255AFCB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E7C0B51-106F-8AF8-83EA-DC2C0CF72D51}"/>
              </a:ext>
            </a:extLst>
          </p:cNvPr>
          <p:cNvSpPr>
            <a:spLocks noGrp="1"/>
          </p:cNvSpPr>
          <p:nvPr>
            <p:ph type="title"/>
          </p:nvPr>
        </p:nvSpPr>
        <p:spPr>
          <a:xfrm>
            <a:off x="990600" y="381000"/>
            <a:ext cx="10363200" cy="1303175"/>
          </a:xfrm>
          <a:solidFill>
            <a:schemeClr val="bg1">
              <a:alpha val="52000"/>
            </a:schemeClr>
          </a:solidFill>
        </p:spPr>
        <p:txBody>
          <a:bodyPr>
            <a:normAutofit fontScale="90000"/>
          </a:bodyPr>
          <a:lstStyle/>
          <a:p>
            <a:pPr algn="ctr"/>
            <a:r>
              <a:rPr lang="en-US" dirty="0"/>
              <a:t>Bias Components Selected for Gender Bias Detection</a:t>
            </a:r>
            <a:br>
              <a:rPr lang="en-US" b="1" dirty="0"/>
            </a:br>
            <a:br>
              <a:rPr lang="en-US" b="1" dirty="0"/>
            </a:br>
            <a:endParaRPr lang="en-US" dirty="0"/>
          </a:p>
        </p:txBody>
      </p:sp>
      <p:sp>
        <p:nvSpPr>
          <p:cNvPr id="4" name="Rectangle 3">
            <a:extLst>
              <a:ext uri="{FF2B5EF4-FFF2-40B4-BE49-F238E27FC236}">
                <a16:creationId xmlns:a16="http://schemas.microsoft.com/office/drawing/2014/main" id="{A921F8B9-238B-D88B-AFE1-6957359D3E6B}"/>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2BF590-8DBB-D1FF-2E75-87A6A8D9F2FB}"/>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3CC3782E-582A-4966-6C37-76DE5F0E6801}"/>
              </a:ext>
            </a:extLst>
          </p:cNvPr>
          <p:cNvSpPr txBox="1"/>
          <p:nvPr/>
        </p:nvSpPr>
        <p:spPr>
          <a:xfrm>
            <a:off x="838200" y="1981200"/>
            <a:ext cx="10363200" cy="4031873"/>
          </a:xfrm>
          <a:prstGeom prst="rect">
            <a:avLst/>
          </a:prstGeom>
          <a:noFill/>
        </p:spPr>
        <p:txBody>
          <a:bodyPr wrap="square" rtlCol="0">
            <a:spAutoFit/>
          </a:bodyPr>
          <a:lstStyle/>
          <a:p>
            <a:pPr marL="342900" indent="-342900">
              <a:buAutoNum type="arabicPeriod"/>
            </a:pPr>
            <a:r>
              <a:rPr lang="en-US" sz="2800" b="1" dirty="0"/>
              <a:t>Size Bias – Visual Prominence</a:t>
            </a:r>
          </a:p>
          <a:p>
            <a:endParaRPr lang="en-US" dirty="0"/>
          </a:p>
          <a:p>
            <a:r>
              <a:rPr lang="en-US" sz="2400" b="1" dirty="0"/>
              <a:t>What it means: </a:t>
            </a:r>
          </a:p>
          <a:p>
            <a:r>
              <a:rPr lang="en-US" sz="2400" dirty="0"/>
              <a:t>Measures how large the detected person appears in the frame.</a:t>
            </a:r>
          </a:p>
          <a:p>
            <a:endParaRPr lang="en-US" sz="2400" dirty="0"/>
          </a:p>
          <a:p>
            <a:r>
              <a:rPr lang="en-US" sz="2400" b="1" dirty="0"/>
              <a:t>Why it matters:</a:t>
            </a:r>
          </a:p>
          <a:p>
            <a:r>
              <a:rPr lang="en-US" sz="2400" dirty="0"/>
              <a:t>Larger size = greater visual attention</a:t>
            </a:r>
          </a:p>
          <a:p>
            <a:endParaRPr lang="en-US" sz="2400" dirty="0"/>
          </a:p>
          <a:p>
            <a:r>
              <a:rPr lang="en-US" sz="2400" dirty="0"/>
              <a:t>Prior work linking bounding box size to unequal representation in image captioning and detection tasks.</a:t>
            </a:r>
          </a:p>
          <a:p>
            <a:endParaRPr lang="en-US" dirty="0"/>
          </a:p>
        </p:txBody>
      </p:sp>
    </p:spTree>
    <p:extLst>
      <p:ext uri="{BB962C8B-B14F-4D97-AF65-F5344CB8AC3E}">
        <p14:creationId xmlns:p14="http://schemas.microsoft.com/office/powerpoint/2010/main" val="1575903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B43D9-C503-5B38-36E9-6780E139A4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11D4AB7-FAE9-32DD-D42B-B84E8849BBBE}"/>
              </a:ext>
            </a:extLst>
          </p:cNvPr>
          <p:cNvSpPr>
            <a:spLocks noGrp="1"/>
          </p:cNvSpPr>
          <p:nvPr>
            <p:ph type="title"/>
          </p:nvPr>
        </p:nvSpPr>
        <p:spPr>
          <a:xfrm>
            <a:off x="990600" y="381000"/>
            <a:ext cx="10363200" cy="1303175"/>
          </a:xfrm>
          <a:solidFill>
            <a:schemeClr val="bg1">
              <a:alpha val="52000"/>
            </a:schemeClr>
          </a:solidFill>
        </p:spPr>
        <p:txBody>
          <a:bodyPr>
            <a:normAutofit fontScale="90000"/>
          </a:bodyPr>
          <a:lstStyle/>
          <a:p>
            <a:pPr algn="ctr"/>
            <a:r>
              <a:rPr lang="en-US" dirty="0"/>
              <a:t>Bias Components Selected for Gender Bias Detection</a:t>
            </a:r>
            <a:br>
              <a:rPr lang="en-US" b="1" dirty="0"/>
            </a:br>
            <a:br>
              <a:rPr lang="en-US" b="1" dirty="0"/>
            </a:br>
            <a:endParaRPr lang="en-US" dirty="0"/>
          </a:p>
        </p:txBody>
      </p:sp>
      <p:sp>
        <p:nvSpPr>
          <p:cNvPr id="4" name="Rectangle 3">
            <a:extLst>
              <a:ext uri="{FF2B5EF4-FFF2-40B4-BE49-F238E27FC236}">
                <a16:creationId xmlns:a16="http://schemas.microsoft.com/office/drawing/2014/main" id="{EFDDD5A8-4746-88C3-C58F-3C332E7B8C9C}"/>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582D6F-A03B-7E58-2997-9AB1CE0109EA}"/>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6D6A708B-6E08-0AAB-8671-C81551D6FDC5}"/>
              </a:ext>
            </a:extLst>
          </p:cNvPr>
          <p:cNvSpPr txBox="1"/>
          <p:nvPr/>
        </p:nvSpPr>
        <p:spPr>
          <a:xfrm>
            <a:off x="838200" y="1981200"/>
            <a:ext cx="10363200" cy="3662541"/>
          </a:xfrm>
          <a:prstGeom prst="rect">
            <a:avLst/>
          </a:prstGeom>
          <a:noFill/>
        </p:spPr>
        <p:txBody>
          <a:bodyPr wrap="square" rtlCol="0">
            <a:spAutoFit/>
          </a:bodyPr>
          <a:lstStyle/>
          <a:p>
            <a:r>
              <a:rPr lang="en-US" sz="2800" b="1" dirty="0"/>
              <a:t>2. Centering Bias – Framing Attention</a:t>
            </a:r>
          </a:p>
          <a:p>
            <a:endParaRPr lang="en-US" b="1" dirty="0"/>
          </a:p>
          <a:p>
            <a:r>
              <a:rPr lang="en-US" sz="2400" b="1" dirty="0"/>
              <a:t>What it means: </a:t>
            </a:r>
          </a:p>
          <a:p>
            <a:r>
              <a:rPr lang="en-US" sz="2400" dirty="0"/>
              <a:t>Measures how centered a person is in the frame.</a:t>
            </a:r>
          </a:p>
          <a:p>
            <a:endParaRPr lang="en-US" sz="2400" dirty="0"/>
          </a:p>
          <a:p>
            <a:r>
              <a:rPr lang="en-US" sz="2400" b="1" dirty="0"/>
              <a:t>Why it matters:</a:t>
            </a:r>
          </a:p>
          <a:p>
            <a:r>
              <a:rPr lang="en-US" sz="2400" dirty="0"/>
              <a:t>Centered subjects attract more viewer attention.</a:t>
            </a:r>
          </a:p>
          <a:p>
            <a:endParaRPr lang="en-US" sz="2400" dirty="0"/>
          </a:p>
          <a:p>
            <a:r>
              <a:rPr lang="en-US" sz="2400" dirty="0"/>
              <a:t>Prior Research showing center bias in surveillance and media datasets.</a:t>
            </a:r>
          </a:p>
          <a:p>
            <a:endParaRPr lang="en-US" dirty="0"/>
          </a:p>
        </p:txBody>
      </p:sp>
    </p:spTree>
    <p:extLst>
      <p:ext uri="{BB962C8B-B14F-4D97-AF65-F5344CB8AC3E}">
        <p14:creationId xmlns:p14="http://schemas.microsoft.com/office/powerpoint/2010/main" val="30463821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17529-92B2-0FA7-0B54-F44BAC61815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C53F255-7902-290D-713B-4382885513AE}"/>
              </a:ext>
            </a:extLst>
          </p:cNvPr>
          <p:cNvSpPr>
            <a:spLocks noGrp="1"/>
          </p:cNvSpPr>
          <p:nvPr>
            <p:ph type="title"/>
          </p:nvPr>
        </p:nvSpPr>
        <p:spPr>
          <a:xfrm>
            <a:off x="990600" y="381000"/>
            <a:ext cx="10363200" cy="1303175"/>
          </a:xfrm>
          <a:solidFill>
            <a:schemeClr val="bg1">
              <a:alpha val="52000"/>
            </a:schemeClr>
          </a:solidFill>
        </p:spPr>
        <p:txBody>
          <a:bodyPr>
            <a:normAutofit fontScale="90000"/>
          </a:bodyPr>
          <a:lstStyle/>
          <a:p>
            <a:pPr algn="ctr"/>
            <a:r>
              <a:rPr lang="en-US" dirty="0"/>
              <a:t>Bias Components Selected for Gender Bias Detection</a:t>
            </a:r>
            <a:br>
              <a:rPr lang="en-US" b="1" dirty="0"/>
            </a:br>
            <a:br>
              <a:rPr lang="en-US" b="1" dirty="0"/>
            </a:br>
            <a:endParaRPr lang="en-US" dirty="0"/>
          </a:p>
        </p:txBody>
      </p:sp>
      <p:sp>
        <p:nvSpPr>
          <p:cNvPr id="4" name="Rectangle 3">
            <a:extLst>
              <a:ext uri="{FF2B5EF4-FFF2-40B4-BE49-F238E27FC236}">
                <a16:creationId xmlns:a16="http://schemas.microsoft.com/office/drawing/2014/main" id="{674AE2B8-5B82-0167-BCB3-4F07735C667A}"/>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A25DD-D3D3-D56E-D06F-2F9487E72054}"/>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A4BF3DB7-8F03-A921-11D1-156377307490}"/>
              </a:ext>
            </a:extLst>
          </p:cNvPr>
          <p:cNvSpPr txBox="1"/>
          <p:nvPr/>
        </p:nvSpPr>
        <p:spPr>
          <a:xfrm>
            <a:off x="838200" y="1981200"/>
            <a:ext cx="10363200" cy="4401205"/>
          </a:xfrm>
          <a:prstGeom prst="rect">
            <a:avLst/>
          </a:prstGeom>
          <a:noFill/>
        </p:spPr>
        <p:txBody>
          <a:bodyPr wrap="square" rtlCol="0">
            <a:spAutoFit/>
          </a:bodyPr>
          <a:lstStyle/>
          <a:p>
            <a:r>
              <a:rPr lang="en-US" sz="2800" b="1" dirty="0"/>
              <a:t>3. Screen Time Bias – Visibility Duration</a:t>
            </a:r>
          </a:p>
          <a:p>
            <a:endParaRPr lang="en-US" b="1" dirty="0"/>
          </a:p>
          <a:p>
            <a:r>
              <a:rPr lang="en-US" sz="2400" b="1" dirty="0"/>
              <a:t>What it means: </a:t>
            </a:r>
          </a:p>
          <a:p>
            <a:r>
              <a:rPr lang="en-US" sz="2400" dirty="0"/>
              <a:t>Measures how long a subject appears on screen during a video.</a:t>
            </a:r>
          </a:p>
          <a:p>
            <a:endParaRPr lang="en-US" sz="2400" dirty="0"/>
          </a:p>
          <a:p>
            <a:r>
              <a:rPr lang="en-US" sz="2400" b="1" dirty="0"/>
              <a:t>Why it matters:</a:t>
            </a:r>
          </a:p>
          <a:p>
            <a:r>
              <a:rPr lang="en-US" sz="2400" dirty="0"/>
              <a:t>Longer visibility = more influence in training and perception.</a:t>
            </a:r>
          </a:p>
          <a:p>
            <a:r>
              <a:rPr lang="en-US" sz="2400" dirty="0"/>
              <a:t>If one gender appears more frequently or longer, models may overfit on that group.</a:t>
            </a:r>
          </a:p>
          <a:p>
            <a:endParaRPr lang="en-US" sz="2400" dirty="0"/>
          </a:p>
          <a:p>
            <a:r>
              <a:rPr lang="en-US" sz="2400" dirty="0"/>
              <a:t>Literature connecting screen time to narrative dominance and data bias</a:t>
            </a:r>
          </a:p>
          <a:p>
            <a:endParaRPr lang="en-US" dirty="0"/>
          </a:p>
        </p:txBody>
      </p:sp>
    </p:spTree>
    <p:extLst>
      <p:ext uri="{BB962C8B-B14F-4D97-AF65-F5344CB8AC3E}">
        <p14:creationId xmlns:p14="http://schemas.microsoft.com/office/powerpoint/2010/main" val="2340522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E3BD1-28E4-505B-E00B-D4048E4B9BB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A2A1A6D2-AFB5-E53F-37FD-5D47EF9415C9}"/>
              </a:ext>
            </a:extLst>
          </p:cNvPr>
          <p:cNvSpPr txBox="1"/>
          <p:nvPr/>
        </p:nvSpPr>
        <p:spPr>
          <a:xfrm>
            <a:off x="1828800" y="1524000"/>
            <a:ext cx="9086850" cy="2554545"/>
          </a:xfrm>
          <a:prstGeom prst="rect">
            <a:avLst/>
          </a:prstGeom>
          <a:solidFill>
            <a:schemeClr val="bg1">
              <a:alpha val="50000"/>
            </a:schemeClr>
          </a:solidFill>
        </p:spPr>
        <p:txBody>
          <a:bodyPr wrap="square" rtlCol="0">
            <a:spAutoFit/>
          </a:bodyPr>
          <a:lstStyle/>
          <a:p>
            <a:r>
              <a:rPr lang="en-US" sz="3200" dirty="0"/>
              <a:t>New Metric measure bias using raw audio features, Addressing the limitations of:</a:t>
            </a:r>
          </a:p>
          <a:p>
            <a:pPr marL="742950" lvl="1" indent="-285750">
              <a:buFont typeface="Arial" panose="020B0604020202020204" pitchFamily="34" charset="0"/>
              <a:buChar char="•"/>
            </a:pPr>
            <a:r>
              <a:rPr lang="en-US" sz="3200" dirty="0"/>
              <a:t> Lack of metrics that measure dataset bias alone.</a:t>
            </a:r>
          </a:p>
          <a:p>
            <a:pPr marL="742950" lvl="1" indent="-285750">
              <a:buFont typeface="Arial" panose="020B0604020202020204" pitchFamily="34" charset="0"/>
              <a:buChar char="•"/>
            </a:pPr>
            <a:r>
              <a:rPr lang="en-US" sz="3200" dirty="0"/>
              <a:t>Out of distribution error</a:t>
            </a:r>
          </a:p>
        </p:txBody>
      </p:sp>
      <p:sp>
        <p:nvSpPr>
          <p:cNvPr id="5" name="Title 4">
            <a:extLst>
              <a:ext uri="{FF2B5EF4-FFF2-40B4-BE49-F238E27FC236}">
                <a16:creationId xmlns:a16="http://schemas.microsoft.com/office/drawing/2014/main" id="{8EAE7468-7997-FD04-CDCC-C4B6E1031D01}"/>
              </a:ext>
            </a:extLst>
          </p:cNvPr>
          <p:cNvSpPr>
            <a:spLocks noGrp="1"/>
          </p:cNvSpPr>
          <p:nvPr>
            <p:ph type="title"/>
          </p:nvPr>
        </p:nvSpPr>
        <p:spPr>
          <a:xfrm>
            <a:off x="2133600" y="228600"/>
            <a:ext cx="7924800" cy="868362"/>
          </a:xfrm>
        </p:spPr>
        <p:txBody>
          <a:bodyPr>
            <a:normAutofit/>
          </a:bodyPr>
          <a:lstStyle/>
          <a:p>
            <a:r>
              <a:rPr lang="en-US" dirty="0"/>
              <a:t>How is the new metric different?</a:t>
            </a:r>
          </a:p>
        </p:txBody>
      </p:sp>
      <p:sp>
        <p:nvSpPr>
          <p:cNvPr id="4" name="Rectangle 3">
            <a:extLst>
              <a:ext uri="{FF2B5EF4-FFF2-40B4-BE49-F238E27FC236}">
                <a16:creationId xmlns:a16="http://schemas.microsoft.com/office/drawing/2014/main" id="{F574FD7E-50D4-504C-55B3-11AA5A8C6CC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IT21380914</a:t>
            </a:r>
            <a:r>
              <a:rPr lang="en-US" sz="1800" dirty="0">
                <a:solidFill>
                  <a:schemeClr val="tx1"/>
                </a:solidFill>
              </a:rPr>
              <a:t>   |   </a:t>
            </a:r>
            <a:r>
              <a:rPr lang="en-US" b="1" dirty="0">
                <a:solidFill>
                  <a:schemeClr val="tx1"/>
                </a:solidFill>
              </a:rPr>
              <a:t>K. M. S. P. Jayawardena</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pic>
        <p:nvPicPr>
          <p:cNvPr id="2" name="Picture 1" descr="A person with different facial expressions&#10;&#10;AI-generated content may be incorrect.">
            <a:extLst>
              <a:ext uri="{FF2B5EF4-FFF2-40B4-BE49-F238E27FC236}">
                <a16:creationId xmlns:a16="http://schemas.microsoft.com/office/drawing/2014/main" id="{71982F81-6DEC-E84C-1545-D327DC56DFAE}"/>
              </a:ext>
            </a:extLst>
          </p:cNvPr>
          <p:cNvPicPr>
            <a:picLocks noChangeAspect="1"/>
          </p:cNvPicPr>
          <p:nvPr/>
        </p:nvPicPr>
        <p:blipFill>
          <a:blip r:embed="rId2">
            <a:extLst>
              <a:ext uri="{28A0092B-C50C-407E-A947-70E740481C1C}">
                <a14:useLocalDpi xmlns:a14="http://schemas.microsoft.com/office/drawing/2010/main" val="0"/>
              </a:ext>
            </a:extLst>
          </a:blip>
          <a:srcRect l="63091" t="44742" r="6364"/>
          <a:stretch/>
        </p:blipFill>
        <p:spPr>
          <a:xfrm>
            <a:off x="8815432" y="3429000"/>
            <a:ext cx="2100218" cy="3129307"/>
          </a:xfrm>
          <a:prstGeom prst="rect">
            <a:avLst/>
          </a:prstGeom>
        </p:spPr>
      </p:pic>
    </p:spTree>
    <p:extLst>
      <p:ext uri="{BB962C8B-B14F-4D97-AF65-F5344CB8AC3E}">
        <p14:creationId xmlns:p14="http://schemas.microsoft.com/office/powerpoint/2010/main" val="4177931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DD8BC-5C25-DD2C-F763-E1543E651FF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68E94C-40C4-C43C-0789-8291D977B97D}"/>
              </a:ext>
            </a:extLst>
          </p:cNvPr>
          <p:cNvSpPr>
            <a:spLocks noGrp="1"/>
          </p:cNvSpPr>
          <p:nvPr>
            <p:ph type="title"/>
          </p:nvPr>
        </p:nvSpPr>
        <p:spPr>
          <a:xfrm>
            <a:off x="990600" y="381000"/>
            <a:ext cx="10363200" cy="1303175"/>
          </a:xfrm>
          <a:solidFill>
            <a:schemeClr val="bg1">
              <a:alpha val="52000"/>
            </a:schemeClr>
          </a:solidFill>
        </p:spPr>
        <p:txBody>
          <a:bodyPr>
            <a:normAutofit fontScale="90000"/>
          </a:bodyPr>
          <a:lstStyle/>
          <a:p>
            <a:pPr algn="ctr"/>
            <a:r>
              <a:rPr lang="en-US" dirty="0"/>
              <a:t>Bias Components Selected for Gender Bias Detection</a:t>
            </a:r>
            <a:br>
              <a:rPr lang="en-US" b="1" dirty="0"/>
            </a:br>
            <a:br>
              <a:rPr lang="en-US" b="1" dirty="0"/>
            </a:br>
            <a:endParaRPr lang="en-US" dirty="0"/>
          </a:p>
        </p:txBody>
      </p:sp>
      <p:sp>
        <p:nvSpPr>
          <p:cNvPr id="4" name="Rectangle 3">
            <a:extLst>
              <a:ext uri="{FF2B5EF4-FFF2-40B4-BE49-F238E27FC236}">
                <a16:creationId xmlns:a16="http://schemas.microsoft.com/office/drawing/2014/main" id="{E7F5E8B4-4467-BCA0-BDCA-58E47018549C}"/>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2E84E8-0E5C-3B4C-E122-EA203BAACA61}"/>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6371EF46-A79E-2F74-D881-39CB3922AF36}"/>
              </a:ext>
            </a:extLst>
          </p:cNvPr>
          <p:cNvSpPr txBox="1"/>
          <p:nvPr/>
        </p:nvSpPr>
        <p:spPr>
          <a:xfrm>
            <a:off x="838200" y="1981200"/>
            <a:ext cx="10363200" cy="3754874"/>
          </a:xfrm>
          <a:prstGeom prst="rect">
            <a:avLst/>
          </a:prstGeom>
          <a:noFill/>
        </p:spPr>
        <p:txBody>
          <a:bodyPr wrap="square" rtlCol="0">
            <a:spAutoFit/>
          </a:bodyPr>
          <a:lstStyle/>
          <a:p>
            <a:r>
              <a:rPr lang="en-US" sz="2800" b="1" dirty="0"/>
              <a:t>4. Embedding Bias – Semantic Similarity</a:t>
            </a:r>
          </a:p>
          <a:p>
            <a:endParaRPr lang="en-US" b="1" dirty="0"/>
          </a:p>
          <a:p>
            <a:r>
              <a:rPr lang="en-US" sz="2400" b="1" dirty="0"/>
              <a:t>What it means: </a:t>
            </a:r>
          </a:p>
          <a:p>
            <a:r>
              <a:rPr lang="en-US" sz="2400" dirty="0"/>
              <a:t>Measures how semantically close a video is to male/female action patterns.</a:t>
            </a:r>
          </a:p>
          <a:p>
            <a:endParaRPr lang="en-US" sz="2400" dirty="0"/>
          </a:p>
          <a:p>
            <a:r>
              <a:rPr lang="en-US" sz="2400" b="1" dirty="0"/>
              <a:t>Why it matters:</a:t>
            </a:r>
          </a:p>
          <a:p>
            <a:r>
              <a:rPr lang="en-US" sz="2400" dirty="0"/>
              <a:t>Embedding space reflects deep model understanding. </a:t>
            </a:r>
          </a:p>
          <a:p>
            <a:endParaRPr lang="en-US" sz="2400" dirty="0"/>
          </a:p>
          <a:p>
            <a:r>
              <a:rPr lang="en-US" sz="2400" dirty="0"/>
              <a:t>Studies on pretrained vision-language models have shown that embeddings can encode gender associations</a:t>
            </a:r>
            <a:endParaRPr lang="en-US" dirty="0"/>
          </a:p>
        </p:txBody>
      </p:sp>
    </p:spTree>
    <p:extLst>
      <p:ext uri="{BB962C8B-B14F-4D97-AF65-F5344CB8AC3E}">
        <p14:creationId xmlns:p14="http://schemas.microsoft.com/office/powerpoint/2010/main" val="30793860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67D3A-130B-673F-571E-5EE4BDC1157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7C625CA-53AE-F4C1-D502-2C0EFAA7F593}"/>
              </a:ext>
            </a:extLst>
          </p:cNvPr>
          <p:cNvSpPr>
            <a:spLocks noGrp="1"/>
          </p:cNvSpPr>
          <p:nvPr>
            <p:ph type="title"/>
          </p:nvPr>
        </p:nvSpPr>
        <p:spPr>
          <a:xfrm>
            <a:off x="990600" y="381000"/>
            <a:ext cx="10363200" cy="1303175"/>
          </a:xfrm>
          <a:solidFill>
            <a:schemeClr val="bg1">
              <a:alpha val="52000"/>
            </a:schemeClr>
          </a:solidFill>
        </p:spPr>
        <p:txBody>
          <a:bodyPr>
            <a:normAutofit fontScale="90000"/>
          </a:bodyPr>
          <a:lstStyle/>
          <a:p>
            <a:pPr algn="ctr"/>
            <a:r>
              <a:rPr lang="en-US" dirty="0"/>
              <a:t>Bias Components Selected for Gender Bias Detection</a:t>
            </a:r>
            <a:br>
              <a:rPr lang="en-US" b="1" dirty="0"/>
            </a:br>
            <a:br>
              <a:rPr lang="en-US" b="1" dirty="0"/>
            </a:br>
            <a:endParaRPr lang="en-US" dirty="0"/>
          </a:p>
        </p:txBody>
      </p:sp>
      <p:sp>
        <p:nvSpPr>
          <p:cNvPr id="4" name="Rectangle 3">
            <a:extLst>
              <a:ext uri="{FF2B5EF4-FFF2-40B4-BE49-F238E27FC236}">
                <a16:creationId xmlns:a16="http://schemas.microsoft.com/office/drawing/2014/main" id="{70C361AF-74B4-8B46-C97A-223AD3F49243}"/>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A7DEEC0-5C6F-1E6D-792C-6F0AD1508623}"/>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2" name="TextBox 1">
            <a:extLst>
              <a:ext uri="{FF2B5EF4-FFF2-40B4-BE49-F238E27FC236}">
                <a16:creationId xmlns:a16="http://schemas.microsoft.com/office/drawing/2014/main" id="{1AE022F0-0842-EDD7-6593-02487AAB4897}"/>
              </a:ext>
            </a:extLst>
          </p:cNvPr>
          <p:cNvSpPr txBox="1"/>
          <p:nvPr/>
        </p:nvSpPr>
        <p:spPr>
          <a:xfrm>
            <a:off x="914400" y="2040546"/>
            <a:ext cx="10363200" cy="4401205"/>
          </a:xfrm>
          <a:prstGeom prst="rect">
            <a:avLst/>
          </a:prstGeom>
          <a:noFill/>
        </p:spPr>
        <p:txBody>
          <a:bodyPr wrap="square" rtlCol="0">
            <a:spAutoFit/>
          </a:bodyPr>
          <a:lstStyle/>
          <a:p>
            <a:r>
              <a:rPr lang="en-US" sz="2800" b="1" dirty="0"/>
              <a:t>5. Motion Bias – Movement Patterns</a:t>
            </a:r>
          </a:p>
          <a:p>
            <a:endParaRPr lang="en-US" b="1" dirty="0"/>
          </a:p>
          <a:p>
            <a:r>
              <a:rPr lang="en-US" sz="2400" b="1" dirty="0"/>
              <a:t>What it means: </a:t>
            </a:r>
          </a:p>
          <a:p>
            <a:r>
              <a:rPr lang="en-US" sz="2400" dirty="0"/>
              <a:t>Measures differences in movement dynamics across genders.</a:t>
            </a:r>
          </a:p>
          <a:p>
            <a:endParaRPr lang="en-US" sz="2400" dirty="0"/>
          </a:p>
          <a:p>
            <a:r>
              <a:rPr lang="en-US" sz="2400" b="1" dirty="0"/>
              <a:t>Why it matters:</a:t>
            </a:r>
          </a:p>
          <a:p>
            <a:r>
              <a:rPr lang="en-US" sz="2400" dirty="0"/>
              <a:t>Gendered motion patterns (e.g., gait, posture) are often unintentionally learned and amplified by models during training.</a:t>
            </a:r>
          </a:p>
          <a:p>
            <a:endParaRPr lang="en-US" sz="2400" dirty="0"/>
          </a:p>
          <a:p>
            <a:r>
              <a:rPr lang="en-US" sz="2400" dirty="0"/>
              <a:t>Studies shows that body motion can clearly reveal gender, making it a useful sign of bias.</a:t>
            </a:r>
          </a:p>
          <a:p>
            <a:endParaRPr lang="en-US" dirty="0"/>
          </a:p>
        </p:txBody>
      </p:sp>
    </p:spTree>
    <p:extLst>
      <p:ext uri="{BB962C8B-B14F-4D97-AF65-F5344CB8AC3E}">
        <p14:creationId xmlns:p14="http://schemas.microsoft.com/office/powerpoint/2010/main" val="1045584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13693-F4A8-4F6A-FC6F-AFED635598C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E34621D-E90B-1B42-ACBB-1793320D2661}"/>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dirty="0"/>
              <a:t>Bias Metric Computation</a:t>
            </a:r>
            <a:br>
              <a:rPr lang="en-US" b="1" dirty="0"/>
            </a:br>
            <a:br>
              <a:rPr lang="en-US" b="1" dirty="0"/>
            </a:br>
            <a:endParaRPr lang="en-US" dirty="0"/>
          </a:p>
        </p:txBody>
      </p:sp>
      <p:sp>
        <p:nvSpPr>
          <p:cNvPr id="4" name="Rectangle 3">
            <a:extLst>
              <a:ext uri="{FF2B5EF4-FFF2-40B4-BE49-F238E27FC236}">
                <a16:creationId xmlns:a16="http://schemas.microsoft.com/office/drawing/2014/main" id="{A86CC9F2-D55B-75D6-DE7F-CC1C73687506}"/>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9965F1-985B-D021-C570-30915FF2EB69}"/>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F59B99-6725-AB41-6D81-9B66F32940F3}"/>
                  </a:ext>
                </a:extLst>
              </p:cNvPr>
              <p:cNvSpPr txBox="1"/>
              <p:nvPr/>
            </p:nvSpPr>
            <p:spPr>
              <a:xfrm>
                <a:off x="914400" y="1051602"/>
                <a:ext cx="10363200" cy="6278322"/>
              </a:xfrm>
              <a:prstGeom prst="rect">
                <a:avLst/>
              </a:prstGeom>
              <a:noFill/>
            </p:spPr>
            <p:txBody>
              <a:bodyPr wrap="square" rtlCol="0">
                <a:spAutoFit/>
              </a:bodyPr>
              <a:lstStyle/>
              <a:p>
                <a:pPr marL="457200" indent="-457200">
                  <a:buAutoNum type="arabicPeriod"/>
                </a:pPr>
                <a:r>
                  <a:rPr lang="en-US" sz="2400" b="1" dirty="0"/>
                  <a:t>Size Bias – Bounding Box Area</a:t>
                </a:r>
              </a:p>
              <a:p>
                <a:endParaRPr lang="en-US" sz="2400" b="1" dirty="0"/>
              </a:p>
              <a:p>
                <a:r>
                  <a:rPr lang="en-US" sz="2000" b="1" dirty="0"/>
                  <a:t>Inputs:</a:t>
                </a:r>
              </a:p>
              <a:p>
                <a:pPr marL="342900" marR="0" lvl="0" indent="-342900" algn="just">
                  <a:spcAft>
                    <a:spcPts val="800"/>
                  </a:spcAft>
                  <a:buSzPts val="1000"/>
                  <a:buFont typeface="Wingdings" panose="05000000000000000000" pitchFamily="2" charset="2"/>
                  <a:buChar char="q"/>
                  <a:tabLst>
                    <a:tab pos="228600" algn="l"/>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x</a:t>
                </a:r>
                <a:r>
                  <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y</a:t>
                </a:r>
                <a:r>
                  <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x</a:t>
                </a:r>
                <a:r>
                  <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y</a:t>
                </a:r>
                <a:r>
                  <a:rPr lang="en-US" sz="24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Bounding box coordinates (from YOLO)</a:t>
                </a:r>
              </a:p>
              <a:p>
                <a:pPr marL="342900" marR="0" lvl="0" indent="-342900" algn="just">
                  <a:spcAft>
                    <a:spcPts val="800"/>
                  </a:spcAft>
                  <a:buSzPts val="1000"/>
                  <a:buFont typeface="Wingdings" panose="05000000000000000000" pitchFamily="2" charset="2"/>
                  <a:buChar char="q"/>
                  <a:tabLst>
                    <a:tab pos="228600" algn="l"/>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W, H: Frame width and height</a:t>
                </a:r>
              </a:p>
              <a:p>
                <a:pPr marR="0" lvl="0" algn="just">
                  <a:spcAft>
                    <a:spcPts val="800"/>
                  </a:spcAft>
                  <a:buSzPts val="1000"/>
                  <a:tabLst>
                    <a:tab pos="228600" algn="l"/>
                    <a:tab pos="457200" algn="l"/>
                  </a:tabLst>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t>Computation:</a:t>
                </a:r>
              </a:p>
              <a:p>
                <a:pPr marL="457200" marR="0" indent="457200" algn="just">
                  <a:lnSpc>
                    <a:spcPct val="150000"/>
                  </a:lnSpc>
                  <a:spcAft>
                    <a:spcPts val="800"/>
                  </a:spcAft>
                </a:pPr>
                <a14:m>
                  <m:oMathPara xmlns:m="http://schemas.openxmlformats.org/officeDocument/2006/math">
                    <m:oMathParaPr>
                      <m:jc m:val="left"/>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𝑏𝑏𝑜𝑥</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sub>
                          </m:sSub>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lvl="1"/>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𝑓𝑟𝑎𝑚𝑒</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𝑊</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𝐻</m:t>
                    </m:r>
                  </m:oMath>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1"/>
                <a14:m>
                  <m:oMathPara xmlns:m="http://schemas.openxmlformats.org/officeDocument/2006/math">
                    <m:oMathParaPr>
                      <m:jc m:val="left"/>
                    </m:oMathParaPr>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𝑅𝑠𝑖𝑧𝑒</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𝑏𝑏𝑜𝑥</m:t>
                              </m:r>
                            </m:sub>
                          </m:sSub>
                        </m:num>
                        <m:den>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𝐴</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𝑓𝑟𝑎𝑚𝑒</m:t>
                              </m:r>
                            </m:sub>
                          </m:sSub>
                        </m:den>
                      </m:f>
                    </m:oMath>
                  </m:oMathPara>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𝑆𝑖𝑧𝑒</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𝐵𝑖𝑎𝑠</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𝑚𝑒𝑎𝑛</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𝑅𝑠𝑖𝑧𝑒</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eqArrPr>
                            <m:e>
                              <m:r>
                                <a:rPr lang="en-US" sz="2400" i="1">
                                  <a:effectLst/>
                                  <a:latin typeface="Cambria Math" panose="02040503050406030204" pitchFamily="18" charset="0"/>
                                  <a:ea typeface="Calibri" panose="020F0502020204030204" pitchFamily="34" charset="0"/>
                                  <a:cs typeface="Times New Roman" panose="02020603050405020304" pitchFamily="18" charset="0"/>
                                </a:rPr>
                                <m:t>+1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𝑖𝑓</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𝑔𝑒𝑛𝑑𝑒𝑟</m:t>
                              </m:r>
                              <m:r>
                                <a:rPr lang="en-US" sz="2400" i="1">
                                  <a:effectLst/>
                                  <a:latin typeface="Cambria Math" panose="02040503050406030204" pitchFamily="18" charset="0"/>
                                  <a:ea typeface="Calibri" panose="020F0502020204030204" pitchFamily="34" charset="0"/>
                                  <a:cs typeface="Times New Roman" panose="02020603050405020304" pitchFamily="18" charset="0"/>
                                </a:rPr>
                                <m:t> =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𝑚𝑎𝑙𝑒</m:t>
                              </m:r>
                            </m:e>
                            <m:e>
                              <m:r>
                                <a:rPr lang="en-US" sz="2400" i="1">
                                  <a:effectLst/>
                                  <a:latin typeface="Cambria Math" panose="02040503050406030204" pitchFamily="18" charset="0"/>
                                  <a:ea typeface="Calibri" panose="020F0502020204030204" pitchFamily="34" charset="0"/>
                                  <a:cs typeface="Times New Roman" panose="02020603050405020304" pitchFamily="18" charset="0"/>
                                </a:rPr>
                                <m:t>−1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𝑖𝑓</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𝑔𝑒𝑛𝑑𝑒𝑟</m:t>
                              </m:r>
                              <m:r>
                                <a:rPr lang="en-US" sz="2400" i="1">
                                  <a:effectLst/>
                                  <a:latin typeface="Cambria Math" panose="02040503050406030204" pitchFamily="18" charset="0"/>
                                  <a:ea typeface="Calibri" panose="020F0502020204030204" pitchFamily="34" charset="0"/>
                                  <a:cs typeface="Times New Roman" panose="02020603050405020304" pitchFamily="18" charset="0"/>
                                </a:rPr>
                                <m:t> =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𝑓𝑒𝑚𝑎𝑙𝑒</m:t>
                              </m:r>
                            </m:e>
                          </m:eqArr>
                        </m:e>
                      </m:d>
                    </m:oMath>
                  </m:oMathPara>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p>
              <a:p>
                <a:endParaRPr lang="en-US" sz="2400" b="1" dirty="0"/>
              </a:p>
            </p:txBody>
          </p:sp>
        </mc:Choice>
        <mc:Fallback xmlns="">
          <p:sp>
            <p:nvSpPr>
              <p:cNvPr id="2" name="TextBox 1">
                <a:extLst>
                  <a:ext uri="{FF2B5EF4-FFF2-40B4-BE49-F238E27FC236}">
                    <a16:creationId xmlns:a16="http://schemas.microsoft.com/office/drawing/2014/main" id="{5EF59B99-6725-AB41-6D81-9B66F32940F3}"/>
                  </a:ext>
                </a:extLst>
              </p:cNvPr>
              <p:cNvSpPr txBox="1">
                <a:spLocks noRot="1" noChangeAspect="1" noMove="1" noResize="1" noEditPoints="1" noAdjustHandles="1" noChangeArrowheads="1" noChangeShapeType="1" noTextEdit="1"/>
              </p:cNvSpPr>
              <p:nvPr/>
            </p:nvSpPr>
            <p:spPr>
              <a:xfrm>
                <a:off x="914400" y="1051602"/>
                <a:ext cx="10363200" cy="6278322"/>
              </a:xfrm>
              <a:prstGeom prst="rect">
                <a:avLst/>
              </a:prstGeom>
              <a:blipFill>
                <a:blip r:embed="rId2"/>
                <a:stretch>
                  <a:fillRect l="-882" t="-777"/>
                </a:stretch>
              </a:blipFill>
            </p:spPr>
            <p:txBody>
              <a:bodyPr/>
              <a:lstStyle/>
              <a:p>
                <a:r>
                  <a:rPr lang="en-US">
                    <a:noFill/>
                  </a:rPr>
                  <a:t> </a:t>
                </a:r>
              </a:p>
            </p:txBody>
          </p:sp>
        </mc:Fallback>
      </mc:AlternateContent>
    </p:spTree>
    <p:extLst>
      <p:ext uri="{BB962C8B-B14F-4D97-AF65-F5344CB8AC3E}">
        <p14:creationId xmlns:p14="http://schemas.microsoft.com/office/powerpoint/2010/main" val="23843814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31FD0-F219-57AF-4486-1B059314C98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7F1DDED-3F80-5BCE-32E8-0DD2C6ABD124}"/>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dirty="0"/>
              <a:t>Bias Metric Computation</a:t>
            </a:r>
            <a:br>
              <a:rPr lang="en-US" b="1" dirty="0"/>
            </a:br>
            <a:br>
              <a:rPr lang="en-US" b="1" dirty="0"/>
            </a:br>
            <a:endParaRPr lang="en-US" dirty="0"/>
          </a:p>
        </p:txBody>
      </p:sp>
      <p:sp>
        <p:nvSpPr>
          <p:cNvPr id="4" name="Rectangle 3">
            <a:extLst>
              <a:ext uri="{FF2B5EF4-FFF2-40B4-BE49-F238E27FC236}">
                <a16:creationId xmlns:a16="http://schemas.microsoft.com/office/drawing/2014/main" id="{1B83D3AA-0B63-97FC-9E53-3B5421B79DFD}"/>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0FBF4B-6303-7EA3-2282-204A84C1C57B}"/>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8D01AA-C235-EC6C-CEBC-FE00634DB768}"/>
                  </a:ext>
                </a:extLst>
              </p:cNvPr>
              <p:cNvSpPr txBox="1"/>
              <p:nvPr/>
            </p:nvSpPr>
            <p:spPr>
              <a:xfrm>
                <a:off x="914400" y="1295400"/>
                <a:ext cx="10363200" cy="6508257"/>
              </a:xfrm>
              <a:prstGeom prst="rect">
                <a:avLst/>
              </a:prstGeom>
              <a:noFill/>
            </p:spPr>
            <p:txBody>
              <a:bodyPr wrap="square" rtlCol="0">
                <a:spAutoFit/>
              </a:bodyPr>
              <a:lstStyle/>
              <a:p>
                <a:r>
                  <a:rPr lang="en-US" sz="2400" b="1" dirty="0"/>
                  <a:t>2. Centering Bias – Frame Position</a:t>
                </a:r>
              </a:p>
              <a:p>
                <a:endParaRPr lang="en-US" sz="2400" b="1" dirty="0"/>
              </a:p>
              <a:p>
                <a:r>
                  <a:rPr lang="en-US" sz="2000" b="1" dirty="0"/>
                  <a:t>Inputs:</a:t>
                </a:r>
              </a:p>
              <a:p>
                <a:pPr marL="342900" marR="0" lvl="0" indent="-342900" algn="just">
                  <a:spcAft>
                    <a:spcPts val="800"/>
                  </a:spcAft>
                  <a:buSzPts val="1000"/>
                  <a:buFont typeface="Wingdings" panose="05000000000000000000" pitchFamily="2" charset="2"/>
                  <a:buChar char="q"/>
                  <a:tabLst>
                    <a:tab pos="228600" algn="l"/>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Bounding box center (xc,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yc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spcAft>
                    <a:spcPts val="800"/>
                  </a:spcAft>
                  <a:buSzPts val="1000"/>
                  <a:buFont typeface="Wingdings" panose="05000000000000000000" pitchFamily="2" charset="2"/>
                  <a:buChar char="q"/>
                  <a:tabLst>
                    <a:tab pos="228600" algn="l"/>
                    <a:tab pos="457200" algn="l"/>
                  </a:tabLst>
                </a:pPr>
                <a:r>
                  <a:rPr lang="pt-BR" sz="2400" dirty="0">
                    <a:effectLst/>
                    <a:latin typeface="Times New Roman" panose="02020603050405020304" pitchFamily="18" charset="0"/>
                    <a:ea typeface="Calibri" panose="020F0502020204030204" pitchFamily="34" charset="0"/>
                    <a:cs typeface="Times New Roman" panose="02020603050405020304" pitchFamily="18" charset="0"/>
                  </a:rPr>
                  <a:t>Frame center (fx, fy) = (W/2, H/2)</a:t>
                </a:r>
              </a:p>
              <a:p>
                <a:pPr marR="0" lvl="0" algn="just">
                  <a:spcAft>
                    <a:spcPts val="800"/>
                  </a:spcAft>
                  <a:buSzPts val="1000"/>
                  <a:tabLst>
                    <a:tab pos="228600" algn="l"/>
                    <a:tab pos="457200" algn="l"/>
                  </a:tabLst>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t>Computation:</a:t>
                </a:r>
              </a:p>
              <a:p>
                <a:pPr/>
                <a14:m>
                  <m:oMathPara xmlns:m="http://schemas.openxmlformats.org/officeDocument/2006/math">
                    <m:oMathParaPr>
                      <m:jc m:val="left"/>
                    </m:oMathParaPr>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𝑑</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 </m:t>
                      </m:r>
                      <m:rad>
                        <m:radPr>
                          <m:degHide m:val="on"/>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𝑐</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𝑓</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𝑦</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e>
                      </m:rad>
                    </m:oMath>
                  </m:oMathPara>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14:m>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𝐷</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𝑛𝑜𝑟𝑚</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 = 1 −   </m:t>
                    </m:r>
                    <m:f>
                      <m:f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i="1">
                            <a:effectLst/>
                            <a:latin typeface="Cambria Math" panose="02040503050406030204" pitchFamily="18" charset="0"/>
                            <a:ea typeface="Calibri" panose="020F0502020204030204" pitchFamily="34" charset="0"/>
                            <a:cs typeface="Times New Roman" panose="02020603050405020304" pitchFamily="18" charset="0"/>
                          </a:rPr>
                          <m:t>𝑑</m:t>
                        </m:r>
                      </m:num>
                      <m:den>
                        <m:r>
                          <a:rPr lang="en-US" sz="2400" i="1">
                            <a:effectLst/>
                            <a:latin typeface="Cambria Math" panose="02040503050406030204" pitchFamily="18" charset="0"/>
                            <a:ea typeface="Calibri" panose="020F0502020204030204" pitchFamily="34" charset="0"/>
                            <a:cs typeface="Times New Roman" panose="02020603050405020304" pitchFamily="18" charset="0"/>
                          </a:rPr>
                          <m:t>(0.5∗</m:t>
                        </m:r>
                        <m:rad>
                          <m:radPr>
                            <m:degHide m:val="on"/>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e>
                        </m:rad>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den>
                    </m:f>
                  </m:oMath>
                </a14:m>
                <a:r>
                  <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𝐶𝑒𝑛𝑡𝑒𝑟𝑖𝑛𝑔</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𝐵𝑖𝑎𝑠</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𝑚𝑒𝑎𝑛</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𝐷</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𝑛𝑜𝑟𝑚</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eqArrPr>
                            <m:e>
                              <m:r>
                                <a:rPr lang="en-US" sz="2400" i="1">
                                  <a:effectLst/>
                                  <a:latin typeface="Cambria Math" panose="02040503050406030204" pitchFamily="18" charset="0"/>
                                  <a:ea typeface="Calibri" panose="020F0502020204030204" pitchFamily="34" charset="0"/>
                                  <a:cs typeface="Times New Roman" panose="02020603050405020304" pitchFamily="18" charset="0"/>
                                </a:rPr>
                                <m:t>+1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𝑖𝑓</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𝑔𝑒𝑛𝑑𝑒𝑟</m:t>
                              </m:r>
                              <m:r>
                                <a:rPr lang="en-US" sz="2400" i="1">
                                  <a:effectLst/>
                                  <a:latin typeface="Cambria Math" panose="02040503050406030204" pitchFamily="18" charset="0"/>
                                  <a:ea typeface="Calibri" panose="020F0502020204030204" pitchFamily="34" charset="0"/>
                                  <a:cs typeface="Times New Roman" panose="02020603050405020304" pitchFamily="18" charset="0"/>
                                </a:rPr>
                                <m:t> =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𝑚𝑎𝑙𝑒</m:t>
                              </m:r>
                            </m:e>
                            <m:e>
                              <m:r>
                                <a:rPr lang="en-US" sz="2400" i="1">
                                  <a:effectLst/>
                                  <a:latin typeface="Cambria Math" panose="02040503050406030204" pitchFamily="18" charset="0"/>
                                  <a:ea typeface="Calibri" panose="020F0502020204030204" pitchFamily="34" charset="0"/>
                                  <a:cs typeface="Times New Roman" panose="02020603050405020304" pitchFamily="18" charset="0"/>
                                </a:rPr>
                                <m:t>−1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𝑖𝑓</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𝑔𝑒𝑛𝑑𝑒𝑟</m:t>
                              </m:r>
                              <m:r>
                                <a:rPr lang="en-US" sz="2400" i="1">
                                  <a:effectLst/>
                                  <a:latin typeface="Cambria Math" panose="02040503050406030204" pitchFamily="18" charset="0"/>
                                  <a:ea typeface="Calibri" panose="020F0502020204030204" pitchFamily="34" charset="0"/>
                                  <a:cs typeface="Times New Roman" panose="02020603050405020304" pitchFamily="18" charset="0"/>
                                </a:rPr>
                                <m:t> =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𝑓𝑒𝑚𝑎𝑙𝑒</m:t>
                              </m:r>
                            </m:e>
                          </m:eqArr>
                        </m:e>
                      </m:d>
                    </m:oMath>
                  </m:oMathPara>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p>
              <a:p>
                <a:endParaRPr lang="en-US" sz="2400" dirty="0"/>
              </a:p>
              <a:p>
                <a:endParaRPr lang="en-US" sz="2400" dirty="0"/>
              </a:p>
              <a:p>
                <a:endParaRPr lang="en-US" sz="2400" b="1" dirty="0"/>
              </a:p>
            </p:txBody>
          </p:sp>
        </mc:Choice>
        <mc:Fallback xmlns="">
          <p:sp>
            <p:nvSpPr>
              <p:cNvPr id="2" name="TextBox 1">
                <a:extLst>
                  <a:ext uri="{FF2B5EF4-FFF2-40B4-BE49-F238E27FC236}">
                    <a16:creationId xmlns:a16="http://schemas.microsoft.com/office/drawing/2014/main" id="{C58D01AA-C235-EC6C-CEBC-FE00634DB768}"/>
                  </a:ext>
                </a:extLst>
              </p:cNvPr>
              <p:cNvSpPr txBox="1">
                <a:spLocks noRot="1" noChangeAspect="1" noMove="1" noResize="1" noEditPoints="1" noAdjustHandles="1" noChangeArrowheads="1" noChangeShapeType="1" noTextEdit="1"/>
              </p:cNvSpPr>
              <p:nvPr/>
            </p:nvSpPr>
            <p:spPr>
              <a:xfrm>
                <a:off x="914400" y="1295400"/>
                <a:ext cx="10363200" cy="6508257"/>
              </a:xfrm>
              <a:prstGeom prst="rect">
                <a:avLst/>
              </a:prstGeom>
              <a:blipFill>
                <a:blip r:embed="rId2"/>
                <a:stretch>
                  <a:fillRect l="-882" t="-750"/>
                </a:stretch>
              </a:blipFill>
            </p:spPr>
            <p:txBody>
              <a:bodyPr/>
              <a:lstStyle/>
              <a:p>
                <a:r>
                  <a:rPr lang="en-US">
                    <a:noFill/>
                  </a:rPr>
                  <a:t> </a:t>
                </a:r>
              </a:p>
            </p:txBody>
          </p:sp>
        </mc:Fallback>
      </mc:AlternateContent>
    </p:spTree>
    <p:extLst>
      <p:ext uri="{BB962C8B-B14F-4D97-AF65-F5344CB8AC3E}">
        <p14:creationId xmlns:p14="http://schemas.microsoft.com/office/powerpoint/2010/main" val="19351717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85CD7-1DDD-4722-9483-2944686D8D7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A2A8952-94D5-0566-9D1B-06EE37ACD9F6}"/>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dirty="0"/>
              <a:t>Bias Metric Computation</a:t>
            </a:r>
            <a:br>
              <a:rPr lang="en-US" b="1" dirty="0"/>
            </a:br>
            <a:br>
              <a:rPr lang="en-US" b="1" dirty="0"/>
            </a:br>
            <a:endParaRPr lang="en-US" dirty="0"/>
          </a:p>
        </p:txBody>
      </p:sp>
      <p:sp>
        <p:nvSpPr>
          <p:cNvPr id="4" name="Rectangle 3">
            <a:extLst>
              <a:ext uri="{FF2B5EF4-FFF2-40B4-BE49-F238E27FC236}">
                <a16:creationId xmlns:a16="http://schemas.microsoft.com/office/drawing/2014/main" id="{51401026-BBFB-8EEF-3407-CF3BE3F0A947}"/>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ACE4BC2-47EE-7B0B-4467-32CFFB237EC8}"/>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7A70FA9-A0BE-9F34-88BB-E5E8491FCFA5}"/>
                  </a:ext>
                </a:extLst>
              </p:cNvPr>
              <p:cNvSpPr txBox="1"/>
              <p:nvPr/>
            </p:nvSpPr>
            <p:spPr>
              <a:xfrm>
                <a:off x="952500" y="1751377"/>
                <a:ext cx="10363200" cy="4218847"/>
              </a:xfrm>
              <a:prstGeom prst="rect">
                <a:avLst/>
              </a:prstGeom>
              <a:noFill/>
            </p:spPr>
            <p:txBody>
              <a:bodyPr wrap="square" rtlCol="0">
                <a:spAutoFit/>
              </a:bodyPr>
              <a:lstStyle/>
              <a:p>
                <a:r>
                  <a:rPr lang="en-US" sz="2400" b="1" dirty="0"/>
                  <a:t>3. Screen Time Bias – Visibility Duration</a:t>
                </a:r>
              </a:p>
              <a:p>
                <a:endParaRPr lang="en-US" sz="2400" b="1" dirty="0"/>
              </a:p>
              <a:p>
                <a:r>
                  <a:rPr lang="en-US" sz="2000" b="1" dirty="0"/>
                  <a:t>Inputs:</a:t>
                </a:r>
              </a:p>
              <a:p>
                <a:pPr marL="342900" marR="0" lvl="0" indent="-342900" algn="just">
                  <a:spcAft>
                    <a:spcPts val="800"/>
                  </a:spcAft>
                  <a:buSzPts val="1000"/>
                  <a:buFont typeface="Wingdings" panose="05000000000000000000" pitchFamily="2" charset="2"/>
                  <a:buChar char="q"/>
                  <a:tabLst>
                    <a:tab pos="228600" algn="l"/>
                    <a:tab pos="457200" algn="l"/>
                  </a:tabLst>
                </a:pP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fv</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Number of person detected frames for a given video </a:t>
                </a:r>
              </a:p>
              <a:p>
                <a:pPr marL="342900" marR="0" lvl="0" indent="-342900" algn="just">
                  <a:spcAft>
                    <a:spcPts val="800"/>
                  </a:spcAft>
                  <a:buSzPts val="1000"/>
                  <a:buFont typeface="Wingdings" panose="05000000000000000000" pitchFamily="2" charset="2"/>
                  <a:buChar char="q"/>
                  <a:tabLst>
                    <a:tab pos="228600" algn="l"/>
                    <a:tab pos="457200" algn="l"/>
                  </a:tabLst>
                </a:pP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400"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total</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Total number of person detected frames across all videos in the dataset</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800"/>
                  </a:spcAft>
                  <a:buSzPts val="1000"/>
                  <a:buFont typeface="Wingdings" panose="05000000000000000000" pitchFamily="2" charset="2"/>
                  <a:buChar char="q"/>
                  <a:tabLst>
                    <a:tab pos="228600" algn="l"/>
                    <a:tab pos="457200" algn="l"/>
                  </a:tabLst>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t>Computation:</a:t>
                </a:r>
              </a:p>
              <a:p>
                <a:pPr/>
                <a14:m>
                  <m:oMathPara xmlns:m="http://schemas.openxmlformats.org/officeDocument/2006/math">
                    <m:oMathParaPr>
                      <m:jc m:val="left"/>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𝑆𝑐𝑟𝑒𝑒𝑛</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𝑇𝑖𝑚𝑒</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𝐵𝑖𝑎𝑠</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 =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sub>
                          </m:sSub>
                        </m:num>
                        <m:den>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n-US" sz="1800" i="1">
                                  <a:effectLst/>
                                  <a:latin typeface="Cambria Math" panose="02040503050406030204" pitchFamily="18" charset="0"/>
                                  <a:ea typeface="Calibri" panose="020F0502020204030204" pitchFamily="34" charset="0"/>
                                  <a:cs typeface="Times New Roman" panose="02020603050405020304" pitchFamily="18" charset="0"/>
                                </a:rPr>
                                <m:t>+1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𝑖𝑓</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𝑔𝑒𝑛𝑑𝑒𝑟</m:t>
                              </m:r>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𝑚𝑎𝑙𝑒</m:t>
                              </m:r>
                            </m:e>
                            <m:e>
                              <m:r>
                                <a:rPr lang="en-US" sz="1800" i="1">
                                  <a:effectLst/>
                                  <a:latin typeface="Cambria Math" panose="02040503050406030204" pitchFamily="18" charset="0"/>
                                  <a:ea typeface="Calibri" panose="020F0502020204030204" pitchFamily="34" charset="0"/>
                                  <a:cs typeface="Times New Roman" panose="02020603050405020304" pitchFamily="18" charset="0"/>
                                </a:rPr>
                                <m:t>−1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𝑖𝑓</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𝑔𝑒𝑛𝑑𝑒𝑟</m:t>
                              </m:r>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𝑓𝑒𝑚𝑎𝑙𝑒</m:t>
                              </m:r>
                            </m:e>
                          </m:eqArr>
                        </m:e>
                      </m:d>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p>
              <a:p>
                <a:endParaRPr lang="en-US" sz="2400" b="1" dirty="0"/>
              </a:p>
            </p:txBody>
          </p:sp>
        </mc:Choice>
        <mc:Fallback xmlns="">
          <p:sp>
            <p:nvSpPr>
              <p:cNvPr id="2" name="TextBox 1">
                <a:extLst>
                  <a:ext uri="{FF2B5EF4-FFF2-40B4-BE49-F238E27FC236}">
                    <a16:creationId xmlns:a16="http://schemas.microsoft.com/office/drawing/2014/main" id="{57A70FA9-A0BE-9F34-88BB-E5E8491FCFA5}"/>
                  </a:ext>
                </a:extLst>
              </p:cNvPr>
              <p:cNvSpPr txBox="1">
                <a:spLocks noRot="1" noChangeAspect="1" noMove="1" noResize="1" noEditPoints="1" noAdjustHandles="1" noChangeArrowheads="1" noChangeShapeType="1" noTextEdit="1"/>
              </p:cNvSpPr>
              <p:nvPr/>
            </p:nvSpPr>
            <p:spPr>
              <a:xfrm>
                <a:off x="952500" y="1751377"/>
                <a:ext cx="10363200" cy="4218847"/>
              </a:xfrm>
              <a:prstGeom prst="rect">
                <a:avLst/>
              </a:prstGeom>
              <a:blipFill>
                <a:blip r:embed="rId2"/>
                <a:stretch>
                  <a:fillRect l="-882" t="-1156"/>
                </a:stretch>
              </a:blipFill>
            </p:spPr>
            <p:txBody>
              <a:bodyPr/>
              <a:lstStyle/>
              <a:p>
                <a:r>
                  <a:rPr lang="en-US">
                    <a:noFill/>
                  </a:rPr>
                  <a:t> </a:t>
                </a:r>
              </a:p>
            </p:txBody>
          </p:sp>
        </mc:Fallback>
      </mc:AlternateContent>
    </p:spTree>
    <p:extLst>
      <p:ext uri="{BB962C8B-B14F-4D97-AF65-F5344CB8AC3E}">
        <p14:creationId xmlns:p14="http://schemas.microsoft.com/office/powerpoint/2010/main" val="6303897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89C8-BA1C-F63C-C977-3C186EA3E63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FFE4811-C56A-7370-94A5-F4D8F47E328C}"/>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dirty="0"/>
              <a:t>Bias Metric Computation</a:t>
            </a:r>
            <a:br>
              <a:rPr lang="en-US" b="1" dirty="0"/>
            </a:br>
            <a:br>
              <a:rPr lang="en-US" b="1" dirty="0"/>
            </a:br>
            <a:endParaRPr lang="en-US" dirty="0"/>
          </a:p>
        </p:txBody>
      </p:sp>
      <p:sp>
        <p:nvSpPr>
          <p:cNvPr id="4" name="Rectangle 3">
            <a:extLst>
              <a:ext uri="{FF2B5EF4-FFF2-40B4-BE49-F238E27FC236}">
                <a16:creationId xmlns:a16="http://schemas.microsoft.com/office/drawing/2014/main" id="{65D9799A-5EEA-F331-3F62-87A3A222D1D9}"/>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A6D46D-1519-3586-DAFD-C39E77FC2EF8}"/>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CC10427-07BB-4973-0088-3F2BA450DA84}"/>
                  </a:ext>
                </a:extLst>
              </p:cNvPr>
              <p:cNvSpPr txBox="1"/>
              <p:nvPr/>
            </p:nvSpPr>
            <p:spPr>
              <a:xfrm>
                <a:off x="914400" y="1051602"/>
                <a:ext cx="10363200" cy="6425413"/>
              </a:xfrm>
              <a:prstGeom prst="rect">
                <a:avLst/>
              </a:prstGeom>
              <a:noFill/>
            </p:spPr>
            <p:txBody>
              <a:bodyPr wrap="square" rtlCol="0">
                <a:spAutoFit/>
              </a:bodyPr>
              <a:lstStyle/>
              <a:p>
                <a:r>
                  <a:rPr lang="en-US" sz="2400" b="1" dirty="0"/>
                  <a:t>4. Embedding Bias – Semantic Representation</a:t>
                </a:r>
              </a:p>
              <a:p>
                <a:endParaRPr lang="en-US" sz="2400" b="1" dirty="0"/>
              </a:p>
              <a:p>
                <a:r>
                  <a:rPr lang="en-US" sz="2000" b="1" dirty="0"/>
                  <a:t>Inputs:</a:t>
                </a:r>
              </a:p>
              <a:p>
                <a:pPr marL="342900" marR="0" lvl="0" indent="-342900" algn="just">
                  <a:spcAft>
                    <a:spcPts val="800"/>
                  </a:spcAft>
                  <a:buSzPts val="1000"/>
                  <a:buFont typeface="Wingdings" panose="05000000000000000000" pitchFamily="2" charset="2"/>
                  <a:buChar char="q"/>
                  <a:tabLst>
                    <a:tab pos="228600" algn="l"/>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V: Video embedding vector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SlowFast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gn="just">
                  <a:spcAft>
                    <a:spcPts val="800"/>
                  </a:spcAft>
                  <a:buSzPts val="1000"/>
                  <a:buFont typeface="Wingdings" panose="05000000000000000000" pitchFamily="2" charset="2"/>
                  <a:buChar char="q"/>
                  <a:tabLst>
                    <a:tab pos="228600" algn="l"/>
                    <a:tab pos="457200" algn="l"/>
                  </a:tabLst>
                </a:pP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400"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400"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female</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Gender-specific embedding centroids</a:t>
                </a:r>
              </a:p>
              <a:p>
                <a:pPr marL="342900" indent="-342900" algn="just">
                  <a:spcAft>
                    <a:spcPts val="800"/>
                  </a:spcAft>
                  <a:buSzPts val="1000"/>
                  <a:buFont typeface="Wingdings" panose="05000000000000000000" pitchFamily="2" charset="2"/>
                  <a:buChar char="q"/>
                  <a:tabLst>
                    <a:tab pos="228600" algn="l"/>
                    <a:tab pos="457200" algn="l"/>
                  </a:tabLst>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t>Computation:</a:t>
                </a:r>
              </a:p>
              <a:p>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Normalize embedding :       </a:t>
                </a:r>
                <a14:m>
                  <m:oMath xmlns:m="http://schemas.openxmlformats.org/officeDocument/2006/math">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V</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a:effectLst/>
                        <a:latin typeface="Cambria Math" panose="02040503050406030204" pitchFamily="18" charset="0"/>
                        <a:ea typeface="Times New Roman" panose="02020603050405020304" pitchFamily="18" charset="0"/>
                        <a:cs typeface="Times New Roman" panose="02020603050405020304" pitchFamily="18" charset="0"/>
                      </a:rPr>
                      <m:t> = </m:t>
                    </m:r>
                    <m:f>
                      <m:f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𝑉</m:t>
                        </m:r>
                      </m:num>
                      <m:den>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den>
                    </m:f>
                  </m:oMath>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l">
                  <a:spcAft>
                    <a:spcPts val="800"/>
                  </a:spcAft>
                  <a:tabLst>
                    <a:tab pos="45720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Cosine distances: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gn="l">
                  <a:spcAft>
                    <a:spcPts val="800"/>
                  </a:spcAft>
                  <a:buNone/>
                </a:pPr>
                <a14:m>
                  <m:oMath xmlns:m="http://schemas.openxmlformats.org/officeDocument/2006/math">
                    <m:sSub>
                      <m:sSubPr>
                        <m:ctrlPr>
                          <a:rPr lang="en-US" sz="24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𝑐𝑜𝑠𝑖𝑛𝑒</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𝑚𝑎𝑙𝑒</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𝑓</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𝑐𝑜𝑠𝑖𝑛𝑒</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𝑓𝑒𝑚𝑎𝑙𝑒</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l">
                  <a:spcAft>
                    <a:spcPts val="800"/>
                  </a:spcAft>
                  <a:tabLst>
                    <a:tab pos="45720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Final metric:</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gn="l">
                  <a:spcAft>
                    <a:spcPts val="800"/>
                  </a:spcAft>
                </a:pPr>
                <a14:m>
                  <m:oMathPara xmlns:m="http://schemas.openxmlformats.org/officeDocument/2006/math">
                    <m:oMathParaPr>
                      <m:jc m:val="left"/>
                    </m:oMathParaPr>
                    <m:oMath xmlns:m="http://schemas.openxmlformats.org/officeDocument/2006/math">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𝐸𝑚𝑏𝑒𝑑𝑑𝑖𝑛𝑔</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𝐵𝑖𝑎𝑠</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𝑓</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b="1" dirty="0"/>
              </a:p>
              <a:p>
                <a:endParaRPr lang="en-US" sz="2400" dirty="0"/>
              </a:p>
              <a:p>
                <a:endParaRPr lang="en-US" sz="2400" b="1" dirty="0"/>
              </a:p>
            </p:txBody>
          </p:sp>
        </mc:Choice>
        <mc:Fallback xmlns="">
          <p:sp>
            <p:nvSpPr>
              <p:cNvPr id="2" name="TextBox 1">
                <a:extLst>
                  <a:ext uri="{FF2B5EF4-FFF2-40B4-BE49-F238E27FC236}">
                    <a16:creationId xmlns:a16="http://schemas.microsoft.com/office/drawing/2014/main" id="{0CC10427-07BB-4973-0088-3F2BA450DA84}"/>
                  </a:ext>
                </a:extLst>
              </p:cNvPr>
              <p:cNvSpPr txBox="1">
                <a:spLocks noRot="1" noChangeAspect="1" noMove="1" noResize="1" noEditPoints="1" noAdjustHandles="1" noChangeArrowheads="1" noChangeShapeType="1" noTextEdit="1"/>
              </p:cNvSpPr>
              <p:nvPr/>
            </p:nvSpPr>
            <p:spPr>
              <a:xfrm>
                <a:off x="914400" y="1051602"/>
                <a:ext cx="10363200" cy="6425413"/>
              </a:xfrm>
              <a:prstGeom prst="rect">
                <a:avLst/>
              </a:prstGeom>
              <a:blipFill>
                <a:blip r:embed="rId2"/>
                <a:stretch>
                  <a:fillRect l="-882" t="-759"/>
                </a:stretch>
              </a:blipFill>
            </p:spPr>
            <p:txBody>
              <a:bodyPr/>
              <a:lstStyle/>
              <a:p>
                <a:r>
                  <a:rPr lang="en-US">
                    <a:noFill/>
                  </a:rPr>
                  <a:t> </a:t>
                </a:r>
              </a:p>
            </p:txBody>
          </p:sp>
        </mc:Fallback>
      </mc:AlternateContent>
    </p:spTree>
    <p:extLst>
      <p:ext uri="{BB962C8B-B14F-4D97-AF65-F5344CB8AC3E}">
        <p14:creationId xmlns:p14="http://schemas.microsoft.com/office/powerpoint/2010/main" val="35742700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E7F6-202B-7E2E-DB45-C1D2616B1FB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A0247F-6BF6-DEB6-DBE4-3133E3F42E3B}"/>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dirty="0"/>
              <a:t>Bias Metric Computation</a:t>
            </a:r>
            <a:br>
              <a:rPr lang="en-US" b="1" dirty="0"/>
            </a:br>
            <a:br>
              <a:rPr lang="en-US" b="1" dirty="0"/>
            </a:br>
            <a:endParaRPr lang="en-US" dirty="0"/>
          </a:p>
        </p:txBody>
      </p:sp>
      <p:sp>
        <p:nvSpPr>
          <p:cNvPr id="4" name="Rectangle 3">
            <a:extLst>
              <a:ext uri="{FF2B5EF4-FFF2-40B4-BE49-F238E27FC236}">
                <a16:creationId xmlns:a16="http://schemas.microsoft.com/office/drawing/2014/main" id="{D180D747-6BF4-4844-3DA1-250A730F7C37}"/>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F1DC8-E082-6D5A-E7D4-1E70A71D22FB}"/>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0001D9F-63AF-7AC4-D92D-7E64EE288C13}"/>
                  </a:ext>
                </a:extLst>
              </p:cNvPr>
              <p:cNvSpPr txBox="1"/>
              <p:nvPr/>
            </p:nvSpPr>
            <p:spPr>
              <a:xfrm>
                <a:off x="914400" y="1051602"/>
                <a:ext cx="10363200" cy="6327630"/>
              </a:xfrm>
              <a:prstGeom prst="rect">
                <a:avLst/>
              </a:prstGeom>
              <a:noFill/>
            </p:spPr>
            <p:txBody>
              <a:bodyPr wrap="square" rtlCol="0">
                <a:spAutoFit/>
              </a:bodyPr>
              <a:lstStyle/>
              <a:p>
                <a:r>
                  <a:rPr lang="en-US" sz="2400" b="1" dirty="0"/>
                  <a:t>5. Motion Bias – Pose Dynamics</a:t>
                </a:r>
              </a:p>
              <a:p>
                <a:endParaRPr lang="en-US" sz="2400" b="1" dirty="0"/>
              </a:p>
              <a:p>
                <a:r>
                  <a:rPr lang="en-US" sz="2000" b="1" dirty="0"/>
                  <a:t>Inputs:</a:t>
                </a:r>
              </a:p>
              <a:p>
                <a:pPr marL="342900" marR="0" lvl="0" indent="-342900" algn="just">
                  <a:spcAft>
                    <a:spcPts val="800"/>
                  </a:spcAft>
                  <a:buSzPts val="1000"/>
                  <a:buFont typeface="Wingdings" panose="05000000000000000000" pitchFamily="2" charset="2"/>
                  <a:buChar char="q"/>
                  <a:tabLst>
                    <a:tab pos="228600" algn="l"/>
                    <a:tab pos="457200" algn="l"/>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Pt : Pose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keypoints</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time t (from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MediaPipe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normalized by frame size</a:t>
                </a:r>
              </a:p>
              <a:p>
                <a:pPr marL="342900" marR="0" lvl="0" indent="-342900" algn="just">
                  <a:spcAft>
                    <a:spcPts val="800"/>
                  </a:spcAft>
                  <a:buSzPts val="1000"/>
                  <a:buFont typeface="Wingdings" panose="05000000000000000000" pitchFamily="2" charset="2"/>
                  <a:buChar char="q"/>
                  <a:tabLst>
                    <a:tab pos="228600" algn="l"/>
                    <a:tab pos="45720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Cmotion_male</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Cmotion_female</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Gender-specific motion centroids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t>Computation:</a:t>
                </a:r>
              </a:p>
              <a:p>
                <a:pPr marR="0" lvl="0" algn="just">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Frame-level motion vector:</a:t>
                </a:r>
              </a:p>
              <a:p>
                <a:pPr marL="228600" marR="0" algn="just">
                  <a:spcAft>
                    <a:spcPts val="800"/>
                  </a:spcAft>
                  <a:buNone/>
                </a:pPr>
                <a14:m>
                  <m:oMath xmlns:m="http://schemas.openxmlformats.org/officeDocument/2006/math">
                    <m:r>
                      <a:rPr lang="en-US" sz="2400" i="1">
                        <a:effectLst/>
                        <a:latin typeface="Cambria Math" panose="02040503050406030204" pitchFamily="18" charset="0"/>
                        <a:ea typeface="Calibri" panose="020F0502020204030204" pitchFamily="34" charset="0"/>
                        <a:cs typeface="Times New Roman" panose="02020603050405020304" pitchFamily="18" charset="0"/>
                      </a:rPr>
                      <m:t>𝑀</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𝑚𝑒𝑎𝑛</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across all frames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Cosine distances:</a:t>
                </a:r>
              </a:p>
              <a:p>
                <a:pPr marL="228600" marR="0" algn="just">
                  <a:spcAft>
                    <a:spcPts val="800"/>
                  </a:spcAft>
                  <a:buNone/>
                </a:pPr>
                <a14:m>
                  <m:oMath xmlns:m="http://schemas.openxmlformats.org/officeDocument/2006/math">
                    <m:r>
                      <a:rPr lang="en-US" sz="2400" i="1">
                        <a:effectLst/>
                        <a:latin typeface="Cambria Math" panose="02040503050406030204" pitchFamily="18" charset="0"/>
                        <a:ea typeface="Calibri" panose="020F0502020204030204" pitchFamily="34" charset="0"/>
                        <a:cs typeface="Times New Roman" panose="02020603050405020304" pitchFamily="18" charset="0"/>
                      </a:rPr>
                      <m:t>𝑑𝑚</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𝑐𝑜𝑠𝑖𝑛𝑒</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𝑀</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𝑚𝑜𝑡𝑖𝑜𝑛</m:t>
                        </m:r>
                        <m:r>
                          <a:rPr lang="en-US" sz="2400" i="1">
                            <a:effectLst/>
                            <a:latin typeface="Cambria Math" panose="02040503050406030204" pitchFamily="18" charset="0"/>
                            <a:ea typeface="Calibri" panose="020F0502020204030204" pitchFamily="34" charset="0"/>
                            <a:cs typeface="Times New Roman" panose="02020603050405020304" pitchFamily="18" charset="0"/>
                          </a:rPr>
                          <m:t>_</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𝑚𝑎𝑙𝑒</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𝑑𝑚</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𝑐𝑜𝑠𝑖𝑛𝑒</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𝑀</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𝑚𝑜𝑡𝑖𝑜𝑛</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_</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𝑓𝑒𝑚𝑎𝑙𝑒</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 score:</a:t>
                </a:r>
              </a:p>
              <a:p>
                <a:pPr marL="0" marR="0" algn="just">
                  <a:spcAft>
                    <a:spcPts val="8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Calibri" panose="020F0502020204030204" pitchFamily="34" charset="0"/>
                        <a:cs typeface="Times New Roman" panose="02020603050405020304" pitchFamily="18" charset="0"/>
                      </a:rPr>
                      <m:t>𝑀𝑜𝑡𝑖𝑜𝑛</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𝐵𝑖𝑎𝑠</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𝑓</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𝑚</m:t>
                        </m:r>
                      </m:sub>
                    </m:sSub>
                  </m:oMath>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b="1" dirty="0"/>
              </a:p>
              <a:p>
                <a:endParaRPr lang="en-US" sz="2400" dirty="0"/>
              </a:p>
              <a:p>
                <a:endParaRPr lang="en-US" sz="2400" b="1" dirty="0"/>
              </a:p>
            </p:txBody>
          </p:sp>
        </mc:Choice>
        <mc:Fallback xmlns="">
          <p:sp>
            <p:nvSpPr>
              <p:cNvPr id="2" name="TextBox 1">
                <a:extLst>
                  <a:ext uri="{FF2B5EF4-FFF2-40B4-BE49-F238E27FC236}">
                    <a16:creationId xmlns:a16="http://schemas.microsoft.com/office/drawing/2014/main" id="{80001D9F-63AF-7AC4-D92D-7E64EE288C13}"/>
                  </a:ext>
                </a:extLst>
              </p:cNvPr>
              <p:cNvSpPr txBox="1">
                <a:spLocks noRot="1" noChangeAspect="1" noMove="1" noResize="1" noEditPoints="1" noAdjustHandles="1" noChangeArrowheads="1" noChangeShapeType="1" noTextEdit="1"/>
              </p:cNvSpPr>
              <p:nvPr/>
            </p:nvSpPr>
            <p:spPr>
              <a:xfrm>
                <a:off x="914400" y="1051602"/>
                <a:ext cx="10363200" cy="6327630"/>
              </a:xfrm>
              <a:prstGeom prst="rect">
                <a:avLst/>
              </a:prstGeom>
              <a:blipFill>
                <a:blip r:embed="rId2"/>
                <a:stretch>
                  <a:fillRect l="-882" t="-771"/>
                </a:stretch>
              </a:blipFill>
            </p:spPr>
            <p:txBody>
              <a:bodyPr/>
              <a:lstStyle/>
              <a:p>
                <a:r>
                  <a:rPr lang="en-US">
                    <a:noFill/>
                  </a:rPr>
                  <a:t> </a:t>
                </a:r>
              </a:p>
            </p:txBody>
          </p:sp>
        </mc:Fallback>
      </mc:AlternateContent>
    </p:spTree>
    <p:extLst>
      <p:ext uri="{BB962C8B-B14F-4D97-AF65-F5344CB8AC3E}">
        <p14:creationId xmlns:p14="http://schemas.microsoft.com/office/powerpoint/2010/main" val="21924034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1413F-DEC5-C297-7C0C-B777B49D472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8C0667-653C-511D-7AC1-2A98934B0551}"/>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dirty="0"/>
              <a:t>Bias Score Aggregation</a:t>
            </a:r>
            <a:br>
              <a:rPr lang="en-US" b="1" dirty="0"/>
            </a:br>
            <a:br>
              <a:rPr lang="en-US" b="1" dirty="0"/>
            </a:br>
            <a:endParaRPr lang="en-US" dirty="0"/>
          </a:p>
        </p:txBody>
      </p:sp>
      <p:sp>
        <p:nvSpPr>
          <p:cNvPr id="4" name="Rectangle 3">
            <a:extLst>
              <a:ext uri="{FF2B5EF4-FFF2-40B4-BE49-F238E27FC236}">
                <a16:creationId xmlns:a16="http://schemas.microsoft.com/office/drawing/2014/main" id="{BC2DE8CB-A844-128E-0EE3-21A20BCA1C1F}"/>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71CB140-80CB-4192-1E66-BBDCFD1DF445}"/>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528EB72-5205-BB5F-15E9-5EBE814DC960}"/>
                  </a:ext>
                </a:extLst>
              </p:cNvPr>
              <p:cNvSpPr txBox="1"/>
              <p:nvPr/>
            </p:nvSpPr>
            <p:spPr>
              <a:xfrm>
                <a:off x="990600" y="2348487"/>
                <a:ext cx="10363200" cy="2954655"/>
              </a:xfrm>
              <a:prstGeom prst="rect">
                <a:avLst/>
              </a:prstGeom>
              <a:noFill/>
            </p:spPr>
            <p:txBody>
              <a:bodyPr wrap="square" rtlCol="0">
                <a:spAutoFit/>
              </a:bodyPr>
              <a:lstStyle/>
              <a:p>
                <a:pPr>
                  <a:buNone/>
                </a:pP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a:latin typeface="Times New Roman" panose="02020603050405020304" pitchFamily="18" charset="0"/>
                    <a:ea typeface="Calibri" panose="020F0502020204030204" pitchFamily="34" charset="0"/>
                    <a:cs typeface="Times New Roman" panose="02020603050405020304" pitchFamily="18" charset="0"/>
                  </a:rPr>
                  <a:t>P</a:t>
                </a:r>
                <a:r>
                  <a:rPr lang="en-US" sz="2400" b="1" dirty="0"/>
                  <a:t>CA-Weighted Score</a:t>
                </a:r>
              </a:p>
              <a:p>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ea typeface="Times New Roman" panose="02020603050405020304" pitchFamily="18" charset="0"/>
                        </a:rPr>
                        <m:t> </m:t>
                      </m:r>
                      <m:r>
                        <a:rPr lang="en-US" sz="2400" i="1" smtClean="0">
                          <a:effectLst/>
                          <a:latin typeface="Cambria Math" panose="02040503050406030204" pitchFamily="18" charset="0"/>
                          <a:ea typeface="Times New Roman" panose="02020603050405020304" pitchFamily="18" charset="0"/>
                        </a:rPr>
                        <m:t>𝑃𝐶𝐴</m:t>
                      </m:r>
                      <m:r>
                        <a:rPr lang="en-US" sz="2400" i="1" smtClean="0">
                          <a:effectLst/>
                          <a:latin typeface="Cambria Math" panose="02040503050406030204" pitchFamily="18" charset="0"/>
                          <a:ea typeface="Times New Roman" panose="02020603050405020304" pitchFamily="18" charset="0"/>
                        </a:rPr>
                        <m:t> </m:t>
                      </m:r>
                      <m:r>
                        <a:rPr lang="en-US" sz="2400" i="1" smtClean="0">
                          <a:effectLst/>
                          <a:latin typeface="Cambria Math" panose="02040503050406030204" pitchFamily="18" charset="0"/>
                          <a:ea typeface="Times New Roman" panose="02020603050405020304" pitchFamily="18" charset="0"/>
                        </a:rPr>
                        <m:t>𝑆𝑐𝑜𝑟𝑒</m:t>
                      </m:r>
                      <m:r>
                        <a:rPr lang="en-US" sz="2400" i="1" smtClean="0">
                          <a:effectLst/>
                          <a:latin typeface="Cambria Math" panose="02040503050406030204" pitchFamily="18" charset="0"/>
                          <a:ea typeface="Times New Roman" panose="02020603050405020304" pitchFamily="18" charset="0"/>
                        </a:rPr>
                        <m:t>= </m:t>
                      </m:r>
                      <m:sSub>
                        <m:sSubPr>
                          <m:ctrlPr>
                            <a:rPr lang="en-US" sz="2400" i="1">
                              <a:effectLst/>
                              <a:latin typeface="Cambria Math" panose="02040503050406030204" pitchFamily="18" charset="0"/>
                              <a:ea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rPr>
                            <m:t>𝑤</m:t>
                          </m:r>
                        </m:e>
                        <m:sub>
                          <m:r>
                            <a:rPr lang="en-US" sz="2400" i="1">
                              <a:effectLst/>
                              <a:latin typeface="Cambria Math" panose="02040503050406030204" pitchFamily="18" charset="0"/>
                              <a:ea typeface="Times New Roman" panose="02020603050405020304" pitchFamily="18" charset="0"/>
                            </a:rPr>
                            <m:t>1</m:t>
                          </m:r>
                        </m:sub>
                      </m:sSub>
                      <m:r>
                        <m:rPr>
                          <m:sty m:val="p"/>
                        </m:rPr>
                        <a:rPr lang="en-US" sz="2400">
                          <a:effectLst/>
                          <a:latin typeface="Cambria Math" panose="02040503050406030204" pitchFamily="18" charset="0"/>
                          <a:ea typeface="Times New Roman" panose="02020603050405020304" pitchFamily="18" charset="0"/>
                        </a:rPr>
                        <m:t>B</m:t>
                      </m:r>
                      <m:r>
                        <a:rPr lang="en-US" sz="2400" baseline="-25000">
                          <a:effectLst/>
                          <a:latin typeface="Cambria Math" panose="02040503050406030204" pitchFamily="18" charset="0"/>
                          <a:ea typeface="Times New Roman" panose="02020603050405020304" pitchFamily="18" charset="0"/>
                        </a:rPr>
                        <m:t>1</m:t>
                      </m:r>
                      <m:r>
                        <a:rPr lang="en-US" sz="2400">
                          <a:effectLst/>
                          <a:latin typeface="Cambria Math" panose="02040503050406030204" pitchFamily="18" charset="0"/>
                          <a:ea typeface="Times New Roman" panose="02020603050405020304" pitchFamily="18" charset="0"/>
                        </a:rPr>
                        <m:t>+ </m:t>
                      </m:r>
                      <m:sSub>
                        <m:sSubPr>
                          <m:ctrlPr>
                            <a:rPr lang="en-US" sz="2400" i="1">
                              <a:effectLst/>
                              <a:latin typeface="Cambria Math" panose="02040503050406030204" pitchFamily="18" charset="0"/>
                              <a:ea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rPr>
                            <m:t>𝑤</m:t>
                          </m:r>
                        </m:e>
                        <m:sub>
                          <m:r>
                            <a:rPr lang="en-US" sz="2400" i="1">
                              <a:effectLst/>
                              <a:latin typeface="Cambria Math" panose="02040503050406030204" pitchFamily="18" charset="0"/>
                              <a:ea typeface="Times New Roman" panose="02020603050405020304" pitchFamily="18" charset="0"/>
                            </a:rPr>
                            <m:t>2</m:t>
                          </m:r>
                        </m:sub>
                      </m:sSub>
                      <m:r>
                        <m:rPr>
                          <m:sty m:val="p"/>
                        </m:rPr>
                        <a:rPr lang="en-US" sz="2400">
                          <a:effectLst/>
                          <a:latin typeface="Cambria Math" panose="02040503050406030204" pitchFamily="18" charset="0"/>
                          <a:ea typeface="Times New Roman" panose="02020603050405020304" pitchFamily="18" charset="0"/>
                        </a:rPr>
                        <m:t>B</m:t>
                      </m:r>
                      <m:r>
                        <a:rPr lang="en-US" sz="2400" baseline="-25000">
                          <a:effectLst/>
                          <a:latin typeface="Cambria Math" panose="02040503050406030204" pitchFamily="18" charset="0"/>
                          <a:ea typeface="Times New Roman" panose="02020603050405020304" pitchFamily="18" charset="0"/>
                        </a:rPr>
                        <m:t>2</m:t>
                      </m:r>
                      <m:r>
                        <a:rPr lang="en-US" sz="2400">
                          <a:effectLst/>
                          <a:latin typeface="Cambria Math" panose="02040503050406030204" pitchFamily="18" charset="0"/>
                          <a:ea typeface="Times New Roman" panose="02020603050405020304" pitchFamily="18" charset="0"/>
                        </a:rPr>
                        <m:t>+ </m:t>
                      </m:r>
                      <m:sSub>
                        <m:sSubPr>
                          <m:ctrlPr>
                            <a:rPr lang="en-US" sz="2400" i="1">
                              <a:effectLst/>
                              <a:latin typeface="Cambria Math" panose="02040503050406030204" pitchFamily="18" charset="0"/>
                              <a:ea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rPr>
                            <m:t>𝑤</m:t>
                          </m:r>
                        </m:e>
                        <m:sub>
                          <m:r>
                            <a:rPr lang="en-US" sz="2400" i="1">
                              <a:effectLst/>
                              <a:latin typeface="Cambria Math" panose="02040503050406030204" pitchFamily="18" charset="0"/>
                              <a:ea typeface="Times New Roman" panose="02020603050405020304" pitchFamily="18" charset="0"/>
                            </a:rPr>
                            <m:t>3</m:t>
                          </m:r>
                        </m:sub>
                      </m:sSub>
                      <m:r>
                        <m:rPr>
                          <m:sty m:val="p"/>
                        </m:rPr>
                        <a:rPr lang="en-US" sz="2400">
                          <a:effectLst/>
                          <a:latin typeface="Cambria Math" panose="02040503050406030204" pitchFamily="18" charset="0"/>
                          <a:ea typeface="Times New Roman" panose="02020603050405020304" pitchFamily="18" charset="0"/>
                        </a:rPr>
                        <m:t>B</m:t>
                      </m:r>
                      <m:r>
                        <a:rPr lang="en-US" sz="2400" baseline="-25000">
                          <a:effectLst/>
                          <a:latin typeface="Cambria Math" panose="02040503050406030204" pitchFamily="18" charset="0"/>
                          <a:ea typeface="Times New Roman" panose="02020603050405020304" pitchFamily="18" charset="0"/>
                        </a:rPr>
                        <m:t>3</m:t>
                      </m:r>
                      <m:r>
                        <a:rPr lang="en-US" sz="2400">
                          <a:effectLst/>
                          <a:latin typeface="Cambria Math" panose="02040503050406030204" pitchFamily="18" charset="0"/>
                          <a:ea typeface="Times New Roman" panose="02020603050405020304" pitchFamily="18" charset="0"/>
                        </a:rPr>
                        <m:t>+ </m:t>
                      </m:r>
                      <m:sSub>
                        <m:sSubPr>
                          <m:ctrlPr>
                            <a:rPr lang="en-US" sz="2400" i="1">
                              <a:effectLst/>
                              <a:latin typeface="Cambria Math" panose="02040503050406030204" pitchFamily="18" charset="0"/>
                              <a:ea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rPr>
                            <m:t>𝑤</m:t>
                          </m:r>
                        </m:e>
                        <m:sub>
                          <m:r>
                            <a:rPr lang="en-US" sz="2400" i="1">
                              <a:effectLst/>
                              <a:latin typeface="Cambria Math" panose="02040503050406030204" pitchFamily="18" charset="0"/>
                              <a:ea typeface="Times New Roman" panose="02020603050405020304" pitchFamily="18" charset="0"/>
                            </a:rPr>
                            <m:t>4</m:t>
                          </m:r>
                        </m:sub>
                      </m:sSub>
                      <m:r>
                        <m:rPr>
                          <m:sty m:val="p"/>
                        </m:rPr>
                        <a:rPr lang="en-US" sz="2400">
                          <a:effectLst/>
                          <a:latin typeface="Cambria Math" panose="02040503050406030204" pitchFamily="18" charset="0"/>
                          <a:ea typeface="Times New Roman" panose="02020603050405020304" pitchFamily="18" charset="0"/>
                        </a:rPr>
                        <m:t>B</m:t>
                      </m:r>
                      <m:r>
                        <a:rPr lang="en-US" sz="2400" baseline="-25000">
                          <a:effectLst/>
                          <a:latin typeface="Cambria Math" panose="02040503050406030204" pitchFamily="18" charset="0"/>
                          <a:ea typeface="Times New Roman" panose="02020603050405020304" pitchFamily="18" charset="0"/>
                        </a:rPr>
                        <m:t>4</m:t>
                      </m:r>
                      <m:r>
                        <a:rPr lang="en-US" sz="2400">
                          <a:effectLst/>
                          <a:latin typeface="Cambria Math" panose="02040503050406030204" pitchFamily="18" charset="0"/>
                          <a:ea typeface="Times New Roman" panose="02020603050405020304" pitchFamily="18" charset="0"/>
                        </a:rPr>
                        <m:t> + </m:t>
                      </m:r>
                      <m:sSub>
                        <m:sSubPr>
                          <m:ctrlPr>
                            <a:rPr lang="en-US" sz="2400" i="1">
                              <a:effectLst/>
                              <a:latin typeface="Cambria Math" panose="02040503050406030204" pitchFamily="18" charset="0"/>
                              <a:ea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rPr>
                            <m:t>𝑤</m:t>
                          </m:r>
                        </m:e>
                        <m:sub>
                          <m:r>
                            <a:rPr lang="en-US" sz="2400" i="1">
                              <a:effectLst/>
                              <a:latin typeface="Cambria Math" panose="02040503050406030204" pitchFamily="18" charset="0"/>
                              <a:ea typeface="Times New Roman" panose="02020603050405020304" pitchFamily="18" charset="0"/>
                            </a:rPr>
                            <m:t>5</m:t>
                          </m:r>
                        </m:sub>
                      </m:sSub>
                      <m:r>
                        <m:rPr>
                          <m:sty m:val="p"/>
                        </m:rPr>
                        <a:rPr lang="en-US" sz="2400">
                          <a:effectLst/>
                          <a:latin typeface="Cambria Math" panose="02040503050406030204" pitchFamily="18" charset="0"/>
                          <a:ea typeface="Times New Roman" panose="02020603050405020304" pitchFamily="18" charset="0"/>
                        </a:rPr>
                        <m:t>B</m:t>
                      </m:r>
                      <m:r>
                        <a:rPr lang="en-US" sz="2400" baseline="-25000">
                          <a:effectLst/>
                          <a:latin typeface="Cambria Math" panose="02040503050406030204" pitchFamily="18" charset="0"/>
                          <a:ea typeface="Times New Roman" panose="02020603050405020304" pitchFamily="18" charset="0"/>
                        </a:rPr>
                        <m:t>5</m:t>
                      </m:r>
                    </m:oMath>
                  </m:oMathPara>
                </a14:m>
                <a:endParaRPr lang="en-US" sz="2400" dirty="0">
                  <a:effectLst/>
                  <a:latin typeface="Times New Roman" panose="02020603050405020304" pitchFamily="18" charset="0"/>
                  <a:ea typeface="Times New Roman" panose="02020603050405020304" pitchFamily="18" charset="0"/>
                </a:endParaRPr>
              </a:p>
              <a:p>
                <a:endParaRPr lang="en-US" sz="2400" dirty="0">
                  <a:latin typeface="Times New Roman" panose="02020603050405020304" pitchFamily="18" charset="0"/>
                  <a:ea typeface="Times New Roman" panose="02020603050405020304" pitchFamily="18" charset="0"/>
                </a:endParaRPr>
              </a:p>
              <a:p>
                <a:pPr>
                  <a:buFont typeface="Arial" panose="020B0604020202020204" pitchFamily="34" charset="0"/>
                  <a:buChar char="•"/>
                </a:pPr>
                <a:r>
                  <a:rPr lang="en-US" sz="2400" dirty="0"/>
                  <a:t>Uses </a:t>
                </a:r>
                <a:r>
                  <a:rPr lang="en-US" sz="2400" b="1" dirty="0"/>
                  <a:t>Principal Component Analysis</a:t>
                </a:r>
                <a:r>
                  <a:rPr lang="en-US" sz="2400" dirty="0"/>
                  <a:t> to give higher weights to components with more variance </a:t>
                </a:r>
              </a:p>
              <a:p>
                <a:pPr marL="285750" indent="-285750">
                  <a:buFont typeface="Arial" panose="020B0604020202020204" pitchFamily="34" charset="0"/>
                  <a:buChar char="•"/>
                </a:pPr>
                <a:r>
                  <a:rPr lang="en-US" sz="2400" dirty="0"/>
                  <a:t>Then scaled to a </a:t>
                </a:r>
                <a:r>
                  <a:rPr lang="en-US" sz="2400" b="1" dirty="0"/>
                  <a:t>[−1, +1] range</a:t>
                </a:r>
                <a:r>
                  <a:rPr lang="en-US" sz="2400" dirty="0"/>
                  <a:t> for interpretability</a:t>
                </a:r>
              </a:p>
              <a:p>
                <a:endParaRPr lang="en-US" sz="2400" dirty="0">
                  <a:effectLst/>
                  <a:latin typeface="Times New Roman" panose="02020603050405020304" pitchFamily="18" charset="0"/>
                  <a:ea typeface="Times New Roman" panose="02020603050405020304" pitchFamily="18" charset="0"/>
                </a:endParaRPr>
              </a:p>
              <a:p>
                <a:endParaRPr lang="en-US" dirty="0"/>
              </a:p>
            </p:txBody>
          </p:sp>
        </mc:Choice>
        <mc:Fallback xmlns="">
          <p:sp>
            <p:nvSpPr>
              <p:cNvPr id="2" name="TextBox 1">
                <a:extLst>
                  <a:ext uri="{FF2B5EF4-FFF2-40B4-BE49-F238E27FC236}">
                    <a16:creationId xmlns:a16="http://schemas.microsoft.com/office/drawing/2014/main" id="{7528EB72-5205-BB5F-15E9-5EBE814DC960}"/>
                  </a:ext>
                </a:extLst>
              </p:cNvPr>
              <p:cNvSpPr txBox="1">
                <a:spLocks noRot="1" noChangeAspect="1" noMove="1" noResize="1" noEditPoints="1" noAdjustHandles="1" noChangeArrowheads="1" noChangeShapeType="1" noTextEdit="1"/>
              </p:cNvSpPr>
              <p:nvPr/>
            </p:nvSpPr>
            <p:spPr>
              <a:xfrm>
                <a:off x="990600" y="2348487"/>
                <a:ext cx="10363200" cy="2954655"/>
              </a:xfrm>
              <a:prstGeom prst="rect">
                <a:avLst/>
              </a:prstGeom>
              <a:blipFill>
                <a:blip r:embed="rId2"/>
                <a:stretch>
                  <a:fillRect l="-941" t="-1856"/>
                </a:stretch>
              </a:blipFill>
            </p:spPr>
            <p:txBody>
              <a:bodyPr/>
              <a:lstStyle/>
              <a:p>
                <a:r>
                  <a:rPr lang="en-US">
                    <a:noFill/>
                  </a:rPr>
                  <a:t> </a:t>
                </a:r>
              </a:p>
            </p:txBody>
          </p:sp>
        </mc:Fallback>
      </mc:AlternateContent>
    </p:spTree>
    <p:extLst>
      <p:ext uri="{BB962C8B-B14F-4D97-AF65-F5344CB8AC3E}">
        <p14:creationId xmlns:p14="http://schemas.microsoft.com/office/powerpoint/2010/main" val="42669594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B3394-46F5-356B-F515-47D8BE7F8C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68DD7B-A46A-D610-EF91-0D37EF0A6B42}"/>
              </a:ext>
            </a:extLst>
          </p:cNvPr>
          <p:cNvSpPr>
            <a:spLocks noGrp="1"/>
          </p:cNvSpPr>
          <p:nvPr>
            <p:ph type="title"/>
          </p:nvPr>
        </p:nvSpPr>
        <p:spPr>
          <a:xfrm>
            <a:off x="990600" y="381001"/>
            <a:ext cx="10363200" cy="762000"/>
          </a:xfrm>
          <a:solidFill>
            <a:schemeClr val="bg1">
              <a:alpha val="52000"/>
            </a:schemeClr>
          </a:solidFill>
        </p:spPr>
        <p:txBody>
          <a:bodyPr>
            <a:normAutofit fontScale="90000"/>
          </a:bodyPr>
          <a:lstStyle/>
          <a:p>
            <a:pPr algn="ctr"/>
            <a:r>
              <a:rPr lang="en-US" dirty="0"/>
              <a:t>Gender Bias Trends in Activity Classes</a:t>
            </a:r>
            <a:br>
              <a:rPr lang="en-US" b="1" dirty="0"/>
            </a:br>
            <a:br>
              <a:rPr lang="en-US" b="1" dirty="0"/>
            </a:br>
            <a:endParaRPr lang="en-US" dirty="0"/>
          </a:p>
        </p:txBody>
      </p:sp>
      <p:sp>
        <p:nvSpPr>
          <p:cNvPr id="4" name="Rectangle 3">
            <a:extLst>
              <a:ext uri="{FF2B5EF4-FFF2-40B4-BE49-F238E27FC236}">
                <a16:creationId xmlns:a16="http://schemas.microsoft.com/office/drawing/2014/main" id="{3EEB4836-B604-8C17-2383-9470C38E694E}"/>
              </a:ext>
            </a:extLst>
          </p:cNvPr>
          <p:cNvSpPr/>
          <p:nvPr/>
        </p:nvSpPr>
        <p:spPr>
          <a:xfrm>
            <a:off x="2667000" y="6553200"/>
            <a:ext cx="5943600" cy="228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82FB25D-0744-FCD5-F349-16A97CA726BA}"/>
              </a:ext>
            </a:extLst>
          </p:cNvPr>
          <p:cNvSpPr txBox="1"/>
          <p:nvPr/>
        </p:nvSpPr>
        <p:spPr>
          <a:xfrm>
            <a:off x="2513046" y="6480892"/>
            <a:ext cx="6097554" cy="369332"/>
          </a:xfrm>
          <a:prstGeom prst="rect">
            <a:avLst/>
          </a:prstGeom>
          <a:noFill/>
        </p:spPr>
        <p:txBody>
          <a:bodyPr wrap="square">
            <a:spAutoFit/>
          </a:bodyPr>
          <a:lstStyle/>
          <a:p>
            <a:r>
              <a:rPr lang="en-US" sz="1800" b="1" dirty="0">
                <a:solidFill>
                  <a:schemeClr val="tx1"/>
                </a:solidFill>
              </a:rPr>
              <a:t>IT21208294</a:t>
            </a:r>
            <a:r>
              <a:rPr lang="en-US" sz="1800" dirty="0">
                <a:solidFill>
                  <a:schemeClr val="tx1"/>
                </a:solidFill>
              </a:rPr>
              <a:t>   |   </a:t>
            </a:r>
            <a:r>
              <a:rPr lang="en-US" sz="1800" b="1" dirty="0"/>
              <a:t>Mudalige T.N.</a:t>
            </a:r>
            <a:r>
              <a:rPr lang="en-US" sz="1800" b="1" dirty="0">
                <a:solidFill>
                  <a:schemeClr val="tx1"/>
                </a:solidFill>
              </a:rPr>
              <a:t>   </a:t>
            </a:r>
            <a:r>
              <a:rPr lang="en-US" sz="1800" dirty="0">
                <a:solidFill>
                  <a:schemeClr val="tx1"/>
                </a:solidFill>
              </a:rPr>
              <a:t>|   </a:t>
            </a:r>
            <a:r>
              <a:rPr lang="en-US" dirty="0">
                <a:solidFill>
                  <a:schemeClr val="tx1"/>
                </a:solidFill>
              </a:rPr>
              <a:t>24_25J_195</a:t>
            </a:r>
            <a:endParaRPr lang="en-US" sz="1800" b="0" dirty="0">
              <a:solidFill>
                <a:schemeClr val="tx1"/>
              </a:solidFill>
            </a:endParaRPr>
          </a:p>
        </p:txBody>
      </p:sp>
      <p:sp>
        <p:nvSpPr>
          <p:cNvPr id="6" name="TextBox 5">
            <a:extLst>
              <a:ext uri="{FF2B5EF4-FFF2-40B4-BE49-F238E27FC236}">
                <a16:creationId xmlns:a16="http://schemas.microsoft.com/office/drawing/2014/main" id="{9BF0EB1C-EE2C-C3B5-0517-0F9792E7E7F0}"/>
              </a:ext>
            </a:extLst>
          </p:cNvPr>
          <p:cNvSpPr txBox="1"/>
          <p:nvPr/>
        </p:nvSpPr>
        <p:spPr>
          <a:xfrm>
            <a:off x="838200" y="1511300"/>
            <a:ext cx="6096000" cy="461665"/>
          </a:xfrm>
          <a:prstGeom prst="rect">
            <a:avLst/>
          </a:prstGeom>
          <a:noFill/>
        </p:spPr>
        <p:txBody>
          <a:bodyPr wrap="square">
            <a:spAutoFit/>
          </a:bodyPr>
          <a:lstStyle/>
          <a:p>
            <a:r>
              <a:rPr lang="en-US" sz="2400" b="1" dirty="0"/>
              <a:t>PCA-Weighted Bias Score</a:t>
            </a:r>
          </a:p>
        </p:txBody>
      </p:sp>
      <p:sp>
        <p:nvSpPr>
          <p:cNvPr id="10" name="TextBox 9">
            <a:extLst>
              <a:ext uri="{FF2B5EF4-FFF2-40B4-BE49-F238E27FC236}">
                <a16:creationId xmlns:a16="http://schemas.microsoft.com/office/drawing/2014/main" id="{24A814C1-A198-49CF-326E-743FEDA0A468}"/>
              </a:ext>
            </a:extLst>
          </p:cNvPr>
          <p:cNvSpPr txBox="1"/>
          <p:nvPr/>
        </p:nvSpPr>
        <p:spPr>
          <a:xfrm>
            <a:off x="6553200" y="2144790"/>
            <a:ext cx="5562600" cy="3046988"/>
          </a:xfrm>
          <a:prstGeom prst="rect">
            <a:avLst/>
          </a:prstGeom>
          <a:noFill/>
        </p:spPr>
        <p:txBody>
          <a:bodyPr wrap="square">
            <a:spAutoFit/>
          </a:bodyPr>
          <a:lstStyle/>
          <a:p>
            <a:pPr marL="342900" indent="-342900">
              <a:buFont typeface="Arial" panose="020B0604020202020204" pitchFamily="34" charset="0"/>
              <a:buChar char="•"/>
            </a:pPr>
            <a:r>
              <a:rPr lang="en-US" sz="2400" dirty="0"/>
              <a:t>Key Insights:</a:t>
            </a:r>
          </a:p>
          <a:p>
            <a:pPr marL="800100" lvl="1" indent="-342900">
              <a:buFont typeface="Arial" panose="020B0604020202020204" pitchFamily="34" charset="0"/>
              <a:buChar char="•"/>
            </a:pPr>
            <a:r>
              <a:rPr lang="en-US" sz="2400" dirty="0"/>
              <a:t>Strong male: </a:t>
            </a:r>
            <a:r>
              <a:rPr lang="en-US" sz="2400" dirty="0" err="1"/>
              <a:t>tennis_serve</a:t>
            </a:r>
            <a:r>
              <a:rPr lang="en-US" sz="2400" dirty="0"/>
              <a:t>, </a:t>
            </a:r>
            <a:r>
              <a:rPr lang="en-US" sz="2400" dirty="0" err="1"/>
              <a:t>badminton_underswing</a:t>
            </a:r>
            <a:r>
              <a:rPr lang="en-US" sz="2400" dirty="0"/>
              <a:t>, backflip</a:t>
            </a:r>
          </a:p>
          <a:p>
            <a:pPr marL="800100" lvl="1" indent="-342900">
              <a:buFont typeface="Arial" panose="020B0604020202020204" pitchFamily="34" charset="0"/>
              <a:buChar char="•"/>
            </a:pPr>
            <a:r>
              <a:rPr lang="en-US" sz="2400" dirty="0"/>
              <a:t>Strong female: </a:t>
            </a:r>
            <a:r>
              <a:rPr lang="en-US" sz="2400" dirty="0" err="1"/>
              <a:t>yoga_cat</a:t>
            </a:r>
            <a:r>
              <a:rPr lang="en-US" sz="2400" dirty="0"/>
              <a:t>, </a:t>
            </a:r>
          </a:p>
          <a:p>
            <a:pPr lvl="1"/>
            <a:r>
              <a:rPr lang="en-US" sz="2400" dirty="0"/>
              <a:t>      </a:t>
            </a:r>
            <a:r>
              <a:rPr lang="en-US" sz="2400" dirty="0" err="1"/>
              <a:t>yoga_dancer</a:t>
            </a:r>
            <a:r>
              <a:rPr lang="en-US" sz="2400" dirty="0"/>
              <a:t>, </a:t>
            </a:r>
            <a:r>
              <a:rPr lang="en-US" sz="2400" dirty="0" err="1"/>
              <a:t>yoga_bridge</a:t>
            </a:r>
            <a:endParaRPr lang="en-US" sz="2400" dirty="0"/>
          </a:p>
          <a:p>
            <a:pPr marL="800100" lvl="1" indent="-342900">
              <a:buFont typeface="Arial" panose="020B0604020202020204" pitchFamily="34" charset="0"/>
              <a:buChar char="•"/>
            </a:pPr>
            <a:r>
              <a:rPr lang="en-US" sz="2400" dirty="0"/>
              <a:t>Example: </a:t>
            </a:r>
            <a:r>
              <a:rPr lang="en-US" sz="2400" dirty="0" err="1"/>
              <a:t>gym_squat</a:t>
            </a:r>
            <a:r>
              <a:rPr lang="en-US" sz="2400" dirty="0"/>
              <a:t> → mild in direction, but high PCA score</a:t>
            </a:r>
          </a:p>
          <a:p>
            <a:pPr lvl="1"/>
            <a:r>
              <a:rPr lang="en-US" sz="2400" dirty="0"/>
              <a:t>     (hidden bias)</a:t>
            </a:r>
          </a:p>
        </p:txBody>
      </p:sp>
      <p:pic>
        <p:nvPicPr>
          <p:cNvPr id="3" name="Picture 2" descr="A graph of a bar graph&#10;&#10;AI-generated content may be incorrect.">
            <a:extLst>
              <a:ext uri="{FF2B5EF4-FFF2-40B4-BE49-F238E27FC236}">
                <a16:creationId xmlns:a16="http://schemas.microsoft.com/office/drawing/2014/main" id="{5199B519-B519-F2B9-200A-F16C49AD3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27" y="2667000"/>
            <a:ext cx="6525673" cy="3238046"/>
          </a:xfrm>
          <a:prstGeom prst="rect">
            <a:avLst/>
          </a:prstGeom>
        </p:spPr>
      </p:pic>
    </p:spTree>
    <p:extLst>
      <p:ext uri="{BB962C8B-B14F-4D97-AF65-F5344CB8AC3E}">
        <p14:creationId xmlns:p14="http://schemas.microsoft.com/office/powerpoint/2010/main" val="35652550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F3A03-5459-674B-F339-DE470C2A8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D9C1B3-A392-830A-BD47-405CE41FF409}"/>
              </a:ext>
            </a:extLst>
          </p:cNvPr>
          <p:cNvSpPr>
            <a:spLocks noGrp="1"/>
          </p:cNvSpPr>
          <p:nvPr>
            <p:ph type="title"/>
          </p:nvPr>
        </p:nvSpPr>
        <p:spPr>
          <a:xfrm>
            <a:off x="254000" y="1143000"/>
            <a:ext cx="11684000" cy="792162"/>
          </a:xfrm>
        </p:spPr>
        <p:txBody>
          <a:bodyPr>
            <a:normAutofit/>
          </a:bodyPr>
          <a:lstStyle/>
          <a:p>
            <a:r>
              <a:rPr lang="en-US" sz="2800" b="1" dirty="0"/>
              <a:t>Gender Predictive Validation of Bias Metric</a:t>
            </a:r>
          </a:p>
        </p:txBody>
      </p:sp>
      <p:sp>
        <p:nvSpPr>
          <p:cNvPr id="13" name="TextBox 12">
            <a:extLst>
              <a:ext uri="{FF2B5EF4-FFF2-40B4-BE49-F238E27FC236}">
                <a16:creationId xmlns:a16="http://schemas.microsoft.com/office/drawing/2014/main" id="{B790CD0E-19FC-DB01-078F-7A152C21ECDA}"/>
              </a:ext>
            </a:extLst>
          </p:cNvPr>
          <p:cNvSpPr txBox="1"/>
          <p:nvPr/>
        </p:nvSpPr>
        <p:spPr>
          <a:xfrm>
            <a:off x="2438400" y="444878"/>
            <a:ext cx="7467600" cy="584775"/>
          </a:xfrm>
          <a:prstGeom prst="rect">
            <a:avLst/>
          </a:prstGeom>
          <a:noFill/>
        </p:spPr>
        <p:txBody>
          <a:bodyPr wrap="square" rtlCol="0">
            <a:spAutoFit/>
          </a:bodyPr>
          <a:lstStyle/>
          <a:p>
            <a:pPr algn="ctr"/>
            <a:r>
              <a:rPr lang="en-US" sz="3200" b="1" dirty="0"/>
              <a:t>VALIDATION</a:t>
            </a:r>
          </a:p>
        </p:txBody>
      </p:sp>
      <p:sp>
        <p:nvSpPr>
          <p:cNvPr id="4" name="TextBox 3">
            <a:extLst>
              <a:ext uri="{FF2B5EF4-FFF2-40B4-BE49-F238E27FC236}">
                <a16:creationId xmlns:a16="http://schemas.microsoft.com/office/drawing/2014/main" id="{62E89522-AAB4-8882-3966-20CB92537EEB}"/>
              </a:ext>
            </a:extLst>
          </p:cNvPr>
          <p:cNvSpPr txBox="1"/>
          <p:nvPr/>
        </p:nvSpPr>
        <p:spPr>
          <a:xfrm>
            <a:off x="838200" y="1997839"/>
            <a:ext cx="9906000" cy="3970318"/>
          </a:xfrm>
          <a:prstGeom prst="rect">
            <a:avLst/>
          </a:prstGeom>
          <a:noFill/>
        </p:spPr>
        <p:txBody>
          <a:bodyPr wrap="square" rtlCol="0">
            <a:spAutoFit/>
          </a:bodyPr>
          <a:lstStyle/>
          <a:p>
            <a:pPr marL="342900" indent="-342900">
              <a:buFont typeface="Arial" panose="020B0604020202020204" pitchFamily="34" charset="0"/>
              <a:buChar char="•"/>
            </a:pPr>
            <a:r>
              <a:rPr lang="en-US" sz="2400" dirty="0"/>
              <a:t>Goal was to Test if bias features can predict gender.</a:t>
            </a:r>
          </a:p>
          <a:p>
            <a:endParaRPr lang="en-US" sz="2400" dirty="0"/>
          </a:p>
          <a:p>
            <a:pPr>
              <a:buNone/>
            </a:pPr>
            <a:r>
              <a:rPr lang="en-US" sz="2400" b="1" dirty="0"/>
              <a:t>Model: </a:t>
            </a:r>
            <a:r>
              <a:rPr lang="en-US" sz="2400" dirty="0"/>
              <a:t>Random Forest</a:t>
            </a:r>
            <a:br>
              <a:rPr lang="en-US" sz="2400" dirty="0"/>
            </a:br>
            <a:r>
              <a:rPr lang="en-US" sz="2400" b="1" dirty="0"/>
              <a:t>Features: </a:t>
            </a:r>
            <a:r>
              <a:rPr lang="en-US" sz="2400" dirty="0"/>
              <a:t>Size, Centering, Screen Time, Embedding, Motion Bias</a:t>
            </a:r>
            <a:br>
              <a:rPr lang="en-US" sz="2400" dirty="0"/>
            </a:br>
            <a:r>
              <a:rPr lang="en-US" sz="2400" b="1" dirty="0"/>
              <a:t>Target: </a:t>
            </a:r>
            <a:r>
              <a:rPr lang="en-US" sz="2400" dirty="0"/>
              <a:t>Gender (Male/Female)</a:t>
            </a:r>
          </a:p>
          <a:p>
            <a:endParaRPr lang="en-US" sz="2400" dirty="0"/>
          </a:p>
          <a:p>
            <a:endParaRPr lang="en-US" sz="2400" dirty="0"/>
          </a:p>
          <a:p>
            <a:r>
              <a:rPr lang="en-US" sz="2400" b="1" dirty="0"/>
              <a:t>Results:</a:t>
            </a:r>
          </a:p>
          <a:p>
            <a:endParaRPr lang="en-US" sz="2400" dirty="0"/>
          </a:p>
          <a:p>
            <a:endParaRPr lang="en-US" dirty="0"/>
          </a:p>
          <a:p>
            <a:endParaRPr lang="en-US" dirty="0"/>
          </a:p>
        </p:txBody>
      </p:sp>
      <p:pic>
        <p:nvPicPr>
          <p:cNvPr id="6" name="Picture 5">
            <a:extLst>
              <a:ext uri="{FF2B5EF4-FFF2-40B4-BE49-F238E27FC236}">
                <a16:creationId xmlns:a16="http://schemas.microsoft.com/office/drawing/2014/main" id="{9D70B2C7-9D51-F16C-C2AB-8CB59D0A136C}"/>
              </a:ext>
            </a:extLst>
          </p:cNvPr>
          <p:cNvPicPr>
            <a:picLocks noChangeAspect="1"/>
          </p:cNvPicPr>
          <p:nvPr/>
        </p:nvPicPr>
        <p:blipFill>
          <a:blip r:embed="rId2"/>
          <a:stretch>
            <a:fillRect/>
          </a:stretch>
        </p:blipFill>
        <p:spPr>
          <a:xfrm>
            <a:off x="3505200" y="4158491"/>
            <a:ext cx="5998391" cy="1905000"/>
          </a:xfrm>
          <a:prstGeom prst="rect">
            <a:avLst/>
          </a:prstGeom>
        </p:spPr>
      </p:pic>
    </p:spTree>
    <p:extLst>
      <p:ext uri="{BB962C8B-B14F-4D97-AF65-F5344CB8AC3E}">
        <p14:creationId xmlns:p14="http://schemas.microsoft.com/office/powerpoint/2010/main" val="2238101358"/>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defPPr>
          <a:buChar char="•"/>
          <a:defRPr sz="3200" dirty="0"/>
        </a:defPPr>
      </a:lstStyle>
    </a:spDef>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Proposal prsentation stuct</Template>
  <TotalTime>8230</TotalTime>
  <Words>6534</Words>
  <Application>Microsoft Office PowerPoint</Application>
  <PresentationFormat>Widescreen</PresentationFormat>
  <Paragraphs>854</Paragraphs>
  <Slides>102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102</vt:i4>
      </vt:variant>
    </vt:vector>
  </HeadingPairs>
  <TitlesOfParts>
    <vt:vector size="114" baseType="lpstr">
      <vt:lpstr>Adobe Devanagari</vt:lpstr>
      <vt:lpstr>Amasis MT Pro Black</vt:lpstr>
      <vt:lpstr>Aptos</vt:lpstr>
      <vt:lpstr>Arial</vt:lpstr>
      <vt:lpstr>Calibri</vt:lpstr>
      <vt:lpstr>Cambria</vt:lpstr>
      <vt:lpstr>Cambria Math</vt:lpstr>
      <vt:lpstr>Google Sans</vt:lpstr>
      <vt:lpstr>NimbusRomNo9L-ReguItal</vt:lpstr>
      <vt:lpstr>Times New Roman</vt:lpstr>
      <vt:lpstr>Wingdings</vt:lpstr>
      <vt:lpstr>Office Theme</vt:lpstr>
      <vt:lpstr>ResAI Toolkit: Framework for Cross-Modality Bias Detection </vt:lpstr>
      <vt:lpstr>Team</vt:lpstr>
      <vt:lpstr>The Focus of Our research?</vt:lpstr>
      <vt:lpstr>How does the ResAI Toolkit revolutionize AI bias detection?</vt:lpstr>
      <vt:lpstr>IT21380914 | K. M. S. P. JAYAWARDENA</vt:lpstr>
      <vt:lpstr>NEW METRIC FOR GENDER BIAS DETECTION IN AUDIO DATASETs.</vt:lpstr>
      <vt:lpstr>PowerPoint Presentation</vt:lpstr>
      <vt:lpstr>How has Bias in Audio systems being measured ?</vt:lpstr>
      <vt:lpstr>How is the new metric different?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IT21387562 | E.M.A.M.Ekanayake</vt:lpstr>
      <vt:lpstr>Developing Metrics for MeasurE Gender Bias in Image Datasets Using Contextual Factors: Objects, Scenes, and Spatial Relationships </vt:lpstr>
      <vt:lpstr>WHAT IS CONTEXUAL GENDER BIAS IN IMAGS?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IT21183690 | H.M.I.K. Dhanawardhana</vt:lpstr>
      <vt:lpstr>Developing a metric for detecting Gender bias in Contextual Word Embeddings. </vt:lpstr>
      <vt:lpstr>Existing metrics and Related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IT21208294 | MUDALIGE T.N.</vt:lpstr>
      <vt:lpstr>Developing Metrics for Detecting Gender Bias IN Video Datasets USED FOR ACTION RECOGNITION </vt:lpstr>
      <vt:lpstr>Motivation &amp; Research Problem  </vt:lpstr>
      <vt:lpstr>Research Objectives &amp; Scope   </vt:lpstr>
      <vt:lpstr>Methodology Overview</vt:lpstr>
      <vt:lpstr>Dataset Preparation – HAA500 Subset  </vt:lpstr>
      <vt:lpstr>Feature Extraction   </vt:lpstr>
      <vt:lpstr>Feature Extraction   </vt:lpstr>
      <vt:lpstr>Feature Extraction   </vt:lpstr>
      <vt:lpstr>Bias Components Selected for Gender Bias Detection  </vt:lpstr>
      <vt:lpstr>Bias Components Selected for Gender Bias Detection  </vt:lpstr>
      <vt:lpstr>Bias Components Selected for Gender Bias Detection  </vt:lpstr>
      <vt:lpstr>Bias Components Selected for Gender Bias Detection  </vt:lpstr>
      <vt:lpstr>Bias Components Selected for Gender Bias Detection  </vt:lpstr>
      <vt:lpstr>Bias Metric Computation  </vt:lpstr>
      <vt:lpstr>Bias Metric Computation  </vt:lpstr>
      <vt:lpstr>Bias Metric Computation  </vt:lpstr>
      <vt:lpstr>Bias Metric Computation  </vt:lpstr>
      <vt:lpstr>Bias Metric Computation  </vt:lpstr>
      <vt:lpstr>Bias Score Aggregation  </vt:lpstr>
      <vt:lpstr>Gender Bias Trends in Activity Classes  </vt:lpstr>
      <vt:lpstr>Gender Predictive Validation of Bias Metric</vt:lpstr>
      <vt:lpstr>Misclassification Alignment with Bias Scores</vt:lpstr>
      <vt:lpstr>Summary of Findings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ResAI Toolkit: Framework for Cross-Modality Bias Detection</dc:title>
  <dc:creator>Mudalige T.N. it21208294</dc:creator>
  <cp:lastModifiedBy>Jayawardena K.M.S.P. it21380914</cp:lastModifiedBy>
  <cp:revision>83</cp:revision>
  <dcterms:created xsi:type="dcterms:W3CDTF">2024-08-07T02:13:11Z</dcterms:created>
  <dcterms:modified xsi:type="dcterms:W3CDTF">2025-05-26T05:16:12Z</dcterms:modified>
</cp:coreProperties>
</file>